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0"/>
  </p:notesMasterIdLst>
  <p:handoutMasterIdLst>
    <p:handoutMasterId r:id="rId31"/>
  </p:handoutMasterIdLst>
  <p:sldIdLst>
    <p:sldId id="256" r:id="rId2"/>
    <p:sldId id="280" r:id="rId3"/>
    <p:sldId id="257" r:id="rId4"/>
    <p:sldId id="259" r:id="rId5"/>
    <p:sldId id="260" r:id="rId6"/>
    <p:sldId id="261" r:id="rId7"/>
    <p:sldId id="262" r:id="rId8"/>
    <p:sldId id="263" r:id="rId9"/>
    <p:sldId id="264" r:id="rId10"/>
    <p:sldId id="265" r:id="rId11"/>
    <p:sldId id="284" r:id="rId12"/>
    <p:sldId id="282" r:id="rId13"/>
    <p:sldId id="285" r:id="rId14"/>
    <p:sldId id="283" r:id="rId15"/>
    <p:sldId id="267" r:id="rId16"/>
    <p:sldId id="268" r:id="rId17"/>
    <p:sldId id="269" r:id="rId18"/>
    <p:sldId id="271" r:id="rId19"/>
    <p:sldId id="286" r:id="rId20"/>
    <p:sldId id="270" r:id="rId21"/>
    <p:sldId id="273" r:id="rId22"/>
    <p:sldId id="275" r:id="rId23"/>
    <p:sldId id="287" r:id="rId24"/>
    <p:sldId id="276" r:id="rId25"/>
    <p:sldId id="277" r:id="rId26"/>
    <p:sldId id="278" r:id="rId27"/>
    <p:sldId id="279" r:id="rId28"/>
    <p:sldId id="281"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768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768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768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CB1BD767-6683-4F1A-BBE7-57D6D03CBDA5}" type="slidenum">
              <a:rPr lang="en-US"/>
              <a:pPr/>
              <a:t>‹#›</a:t>
            </a:fld>
            <a:endParaRPr lang="en-US"/>
          </a:p>
        </p:txBody>
      </p:sp>
    </p:spTree>
    <p:extLst>
      <p:ext uri="{BB962C8B-B14F-4D97-AF65-F5344CB8AC3E}">
        <p14:creationId xmlns:p14="http://schemas.microsoft.com/office/powerpoint/2010/main" val="1954005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257EE38E-A732-421F-BE67-5F4D28351D6A}" type="slidenum">
              <a:rPr lang="en-US"/>
              <a:pPr/>
              <a:t>‹#›</a:t>
            </a:fld>
            <a:endParaRPr lang="en-US"/>
          </a:p>
        </p:txBody>
      </p:sp>
    </p:spTree>
    <p:extLst>
      <p:ext uri="{BB962C8B-B14F-4D97-AF65-F5344CB8AC3E}">
        <p14:creationId xmlns:p14="http://schemas.microsoft.com/office/powerpoint/2010/main" val="42806408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1D4EA7-E20F-4BFD-804E-8B97837F0506}" type="slidenum">
              <a:rPr lang="en-US"/>
              <a:pPr/>
              <a:t>17</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3044013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1D4EA7-E20F-4BFD-804E-8B97837F0506}" type="slidenum">
              <a:rPr lang="en-US"/>
              <a:pPr/>
              <a:t>19</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3813276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0"/>
            <a:ext cx="9148763" cy="6851650"/>
            <a:chOff x="1" y="0"/>
            <a:chExt cx="5763" cy="4316"/>
          </a:xfrm>
        </p:grpSpPr>
        <p:sp>
          <p:nvSpPr>
            <p:cNvPr id="11267"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11268"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11269"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grpSp>
          <p:nvGrpSpPr>
            <p:cNvPr id="11270" name="Group 6"/>
            <p:cNvGrpSpPr>
              <a:grpSpLocks/>
            </p:cNvGrpSpPr>
            <p:nvPr/>
          </p:nvGrpSpPr>
          <p:grpSpPr bwMode="auto">
            <a:xfrm>
              <a:off x="288" y="0"/>
              <a:ext cx="5098" cy="4316"/>
              <a:chOff x="288" y="0"/>
              <a:chExt cx="5098" cy="4316"/>
            </a:xfrm>
          </p:grpSpPr>
          <p:sp>
            <p:nvSpPr>
              <p:cNvPr id="11271"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1272"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1273"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1274"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1275"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1276"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1277"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1278"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1279"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1280"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1281"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1282"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1283"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grpSp>
        <p:sp>
          <p:nvSpPr>
            <p:cNvPr id="11284"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11285"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11286"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11287"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endParaRPr lang="en-US"/>
            </a:p>
          </p:txBody>
        </p:sp>
        <p:sp>
          <p:nvSpPr>
            <p:cNvPr id="11288"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endParaRPr lang="en-US"/>
            </a:p>
          </p:txBody>
        </p:sp>
        <p:sp>
          <p:nvSpPr>
            <p:cNvPr id="11289"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11290"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endParaRPr lang="en-US"/>
            </a:p>
          </p:txBody>
        </p:sp>
        <p:sp>
          <p:nvSpPr>
            <p:cNvPr id="11291"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endParaRPr lang="en-US"/>
            </a:p>
          </p:txBody>
        </p:sp>
        <p:sp>
          <p:nvSpPr>
            <p:cNvPr id="11292"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endParaRPr lang="en-US"/>
            </a:p>
          </p:txBody>
        </p:sp>
        <p:sp>
          <p:nvSpPr>
            <p:cNvPr id="11293"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endParaRPr lang="en-US"/>
            </a:p>
          </p:txBody>
        </p:sp>
        <p:sp>
          <p:nvSpPr>
            <p:cNvPr id="11294"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endParaRPr lang="en-US"/>
            </a:p>
          </p:txBody>
        </p:sp>
        <p:grpSp>
          <p:nvGrpSpPr>
            <p:cNvPr id="11295" name="Group 31"/>
            <p:cNvGrpSpPr>
              <a:grpSpLocks/>
            </p:cNvGrpSpPr>
            <p:nvPr/>
          </p:nvGrpSpPr>
          <p:grpSpPr bwMode="auto">
            <a:xfrm>
              <a:off x="1" y="392"/>
              <a:ext cx="5758" cy="1571"/>
              <a:chOff x="1" y="392"/>
              <a:chExt cx="5758" cy="1571"/>
            </a:xfrm>
          </p:grpSpPr>
          <p:sp>
            <p:nvSpPr>
              <p:cNvPr id="11296"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endParaRPr lang="en-US"/>
              </a:p>
            </p:txBody>
          </p:sp>
          <p:sp>
            <p:nvSpPr>
              <p:cNvPr id="11297"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endParaRPr lang="en-US"/>
              </a:p>
            </p:txBody>
          </p:sp>
          <p:sp>
            <p:nvSpPr>
              <p:cNvPr id="11298"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endParaRPr lang="en-US"/>
              </a:p>
            </p:txBody>
          </p:sp>
          <p:sp>
            <p:nvSpPr>
              <p:cNvPr id="11299"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endParaRPr lang="en-US"/>
              </a:p>
            </p:txBody>
          </p:sp>
          <p:sp>
            <p:nvSpPr>
              <p:cNvPr id="11300"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endParaRPr lang="en-US"/>
              </a:p>
            </p:txBody>
          </p:sp>
        </p:grpSp>
        <p:sp>
          <p:nvSpPr>
            <p:cNvPr id="1130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endParaRPr lang="en-US"/>
            </a:p>
          </p:txBody>
        </p:sp>
        <p:sp>
          <p:nvSpPr>
            <p:cNvPr id="1130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endParaRPr lang="en-US"/>
            </a:p>
          </p:txBody>
        </p:sp>
      </p:grpSp>
      <p:sp>
        <p:nvSpPr>
          <p:cNvPr id="11303"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1304"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1305" name="Rectangle 41"/>
          <p:cNvSpPr>
            <a:spLocks noGrp="1" noChangeArrowheads="1"/>
          </p:cNvSpPr>
          <p:nvPr>
            <p:ph type="dt" sz="quarter" idx="2"/>
          </p:nvPr>
        </p:nvSpPr>
        <p:spPr/>
        <p:txBody>
          <a:bodyPr/>
          <a:lstStyle>
            <a:lvl1pPr>
              <a:defRPr/>
            </a:lvl1pPr>
          </a:lstStyle>
          <a:p>
            <a:endParaRPr lang="en-US"/>
          </a:p>
        </p:txBody>
      </p:sp>
      <p:sp>
        <p:nvSpPr>
          <p:cNvPr id="11306" name="Rectangle 42"/>
          <p:cNvSpPr>
            <a:spLocks noGrp="1" noChangeArrowheads="1"/>
          </p:cNvSpPr>
          <p:nvPr>
            <p:ph type="ftr" sz="quarter" idx="3"/>
          </p:nvPr>
        </p:nvSpPr>
        <p:spPr/>
        <p:txBody>
          <a:bodyPr/>
          <a:lstStyle>
            <a:lvl1pPr>
              <a:defRPr/>
            </a:lvl1pPr>
          </a:lstStyle>
          <a:p>
            <a:endParaRPr lang="en-US"/>
          </a:p>
        </p:txBody>
      </p:sp>
      <p:sp>
        <p:nvSpPr>
          <p:cNvPr id="11307" name="Rectangle 43"/>
          <p:cNvSpPr>
            <a:spLocks noGrp="1" noChangeArrowheads="1"/>
          </p:cNvSpPr>
          <p:nvPr>
            <p:ph type="sldNum" sz="quarter" idx="4"/>
          </p:nvPr>
        </p:nvSpPr>
        <p:spPr/>
        <p:txBody>
          <a:bodyPr/>
          <a:lstStyle>
            <a:lvl1pPr>
              <a:defRPr/>
            </a:lvl1pPr>
          </a:lstStyle>
          <a:p>
            <a:fld id="{FCE8B2A9-F308-4D37-839E-654D2E72E4AE}"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B2F5792-2D48-4AB9-B37F-3B889662F0A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60D413-EBC8-4D77-85D8-FD50172F7DA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4B9103B5-375E-460D-82F8-42F3ED21241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37A11E-9A6F-497B-831A-A3D976CE7DB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FDA615-350E-4844-BF64-10B56835A95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C97B77D-5A1E-4F1D-B68C-1B8DA1D9350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0F204B9-19BC-40D6-8602-50886D62568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6F29A63-291E-4122-A04E-91787A120A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BB5273A-B2CD-4618-AFA8-B6510B85104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ABA3BE-D81A-4EF0-9352-B1E168F9784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F839C8D-3CFD-4EA6-B1DE-5744FCD0D83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1588" y="0"/>
            <a:ext cx="9148762" cy="6851650"/>
            <a:chOff x="1" y="0"/>
            <a:chExt cx="5763" cy="4316"/>
          </a:xfrm>
        </p:grpSpPr>
        <p:sp>
          <p:nvSpPr>
            <p:cNvPr id="10243"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10244"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10245"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grpSp>
          <p:nvGrpSpPr>
            <p:cNvPr id="10246" name="Group 6"/>
            <p:cNvGrpSpPr>
              <a:grpSpLocks/>
            </p:cNvGrpSpPr>
            <p:nvPr/>
          </p:nvGrpSpPr>
          <p:grpSpPr bwMode="auto">
            <a:xfrm>
              <a:off x="288" y="0"/>
              <a:ext cx="5098" cy="4316"/>
              <a:chOff x="288" y="0"/>
              <a:chExt cx="5098" cy="4316"/>
            </a:xfrm>
          </p:grpSpPr>
          <p:sp>
            <p:nvSpPr>
              <p:cNvPr id="10247"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0248"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0249"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0250"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0251"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0252"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0253"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0254"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0255"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0256"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0257"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0258"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0259"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grpSp>
        <p:sp>
          <p:nvSpPr>
            <p:cNvPr id="10260"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10261"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10262"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10263"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endParaRPr lang="en-US"/>
            </a:p>
          </p:txBody>
        </p:sp>
        <p:sp>
          <p:nvSpPr>
            <p:cNvPr id="10264"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endParaRPr lang="en-US"/>
            </a:p>
          </p:txBody>
        </p:sp>
        <p:sp>
          <p:nvSpPr>
            <p:cNvPr id="10265"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10266"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endParaRPr lang="en-US"/>
            </a:p>
          </p:txBody>
        </p:sp>
        <p:sp>
          <p:nvSpPr>
            <p:cNvPr id="10267"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endParaRPr lang="en-US"/>
            </a:p>
          </p:txBody>
        </p:sp>
        <p:sp>
          <p:nvSpPr>
            <p:cNvPr id="10268"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endParaRPr lang="en-US"/>
            </a:p>
          </p:txBody>
        </p:sp>
        <p:sp>
          <p:nvSpPr>
            <p:cNvPr id="10269"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endParaRPr lang="en-US"/>
            </a:p>
          </p:txBody>
        </p:sp>
        <p:sp>
          <p:nvSpPr>
            <p:cNvPr id="10270"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endParaRPr lang="en-US"/>
            </a:p>
          </p:txBody>
        </p:sp>
        <p:grpSp>
          <p:nvGrpSpPr>
            <p:cNvPr id="10271" name="Group 31"/>
            <p:cNvGrpSpPr>
              <a:grpSpLocks/>
            </p:cNvGrpSpPr>
            <p:nvPr/>
          </p:nvGrpSpPr>
          <p:grpSpPr bwMode="auto">
            <a:xfrm>
              <a:off x="1" y="392"/>
              <a:ext cx="5758" cy="1571"/>
              <a:chOff x="1" y="392"/>
              <a:chExt cx="5758" cy="1571"/>
            </a:xfrm>
          </p:grpSpPr>
          <p:sp>
            <p:nvSpPr>
              <p:cNvPr id="1027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endParaRPr lang="en-US"/>
              </a:p>
            </p:txBody>
          </p:sp>
          <p:sp>
            <p:nvSpPr>
              <p:cNvPr id="1027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endParaRPr lang="en-US"/>
              </a:p>
            </p:txBody>
          </p:sp>
          <p:sp>
            <p:nvSpPr>
              <p:cNvPr id="1027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endParaRPr lang="en-US"/>
              </a:p>
            </p:txBody>
          </p:sp>
          <p:sp>
            <p:nvSpPr>
              <p:cNvPr id="1027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endParaRPr lang="en-US"/>
              </a:p>
            </p:txBody>
          </p:sp>
          <p:sp>
            <p:nvSpPr>
              <p:cNvPr id="1027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endParaRPr lang="en-US"/>
              </a:p>
            </p:txBody>
          </p:sp>
        </p:grpSp>
        <p:sp>
          <p:nvSpPr>
            <p:cNvPr id="10277"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endParaRPr lang="en-US"/>
            </a:p>
          </p:txBody>
        </p:sp>
        <p:sp>
          <p:nvSpPr>
            <p:cNvPr id="10278"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endParaRPr lang="en-US"/>
            </a:p>
          </p:txBody>
        </p:sp>
      </p:grpSp>
      <p:sp>
        <p:nvSpPr>
          <p:cNvPr id="10279"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280"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p>
        </p:txBody>
      </p:sp>
      <p:sp>
        <p:nvSpPr>
          <p:cNvPr id="10281"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p>
        </p:txBody>
      </p:sp>
      <p:sp>
        <p:nvSpPr>
          <p:cNvPr id="10282"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D78D1B3E-371B-40AC-A271-2EBBC70A6061}" type="slidenum">
              <a:rPr lang="en-US"/>
              <a:pPr/>
              <a:t>‹#›</a:t>
            </a:fld>
            <a:endParaRPr lang="en-US"/>
          </a:p>
        </p:txBody>
      </p:sp>
      <p:sp>
        <p:nvSpPr>
          <p:cNvPr id="1028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0.xml"/><Relationship Id="rId1" Type="http://schemas.openxmlformats.org/officeDocument/2006/relationships/slideLayout" Target="../slideLayouts/slideLayout4.xml"/><Relationship Id="rId4" Type="http://schemas.openxmlformats.org/officeDocument/2006/relationships/slide" Target="slide2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0.xml"/><Relationship Id="rId1" Type="http://schemas.openxmlformats.org/officeDocument/2006/relationships/slideLayout" Target="../slideLayouts/slideLayout4.xml"/><Relationship Id="rId4" Type="http://schemas.openxmlformats.org/officeDocument/2006/relationships/slide" Target="slide2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slide" Target="slide4.xml"/><Relationship Id="rId5" Type="http://schemas.openxmlformats.org/officeDocument/2006/relationships/image" Target="../media/image1.png"/><Relationship Id="rId4" Type="http://schemas.openxmlformats.org/officeDocument/2006/relationships/slide" Target="slide2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4.xml"/><Relationship Id="rId5" Type="http://schemas.openxmlformats.org/officeDocument/2006/relationships/image" Target="../media/image1.png"/><Relationship Id="rId4" Type="http://schemas.openxmlformats.org/officeDocument/2006/relationships/slide" Target="slide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1.xml"/><Relationship Id="rId1" Type="http://schemas.openxmlformats.org/officeDocument/2006/relationships/slideLayout" Target="../slideLayouts/slideLayout4.xml"/><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0.xml"/><Relationship Id="rId1" Type="http://schemas.openxmlformats.org/officeDocument/2006/relationships/slideLayout" Target="../slideLayouts/slideLayout4.xml"/><Relationship Id="rId4" Type="http://schemas.openxmlformats.org/officeDocument/2006/relationships/slide" Target="slide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1.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10.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0.xml"/><Relationship Id="rId1" Type="http://schemas.openxmlformats.org/officeDocument/2006/relationships/slideLayout" Target="../slideLayouts/slideLayout4.xml"/><Relationship Id="rId4" Type="http://schemas.openxmlformats.org/officeDocument/2006/relationships/slide" Target="slide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1.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10.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1.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27.xml"/><Relationship Id="rId4" Type="http://schemas.openxmlformats.org/officeDocument/2006/relationships/slide" Target="slide18.x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2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7.xml"/><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7.xml"/><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 Target="slide18.xml"/><Relationship Id="rId5" Type="http://schemas.openxmlformats.org/officeDocument/2006/relationships/slide" Target="slide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18.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slide" Target="slide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Chapter 11,12</a:t>
            </a:r>
            <a:br>
              <a:rPr lang="en-US"/>
            </a:br>
            <a:r>
              <a:rPr lang="en-US"/>
              <a:t>Congress</a:t>
            </a:r>
          </a:p>
        </p:txBody>
      </p:sp>
      <p:sp>
        <p:nvSpPr>
          <p:cNvPr id="2051" name="Rectangle 3"/>
          <p:cNvSpPr>
            <a:spLocks noGrp="1" noChangeArrowheads="1"/>
          </p:cNvSpPr>
          <p:nvPr>
            <p:ph type="subTitle" idx="1"/>
          </p:nvPr>
        </p:nvSpPr>
        <p:spPr/>
        <p:txBody>
          <a:bodyPr/>
          <a:lstStyle/>
          <a:p>
            <a:r>
              <a:rPr lang="en-US"/>
              <a:t>Congressional Powers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ltLang="en-US"/>
              <a:t>The Presiding Officers</a:t>
            </a:r>
          </a:p>
        </p:txBody>
      </p:sp>
      <p:sp>
        <p:nvSpPr>
          <p:cNvPr id="118787" name="Rectangle 3"/>
          <p:cNvSpPr>
            <a:spLocks noGrp="1" noChangeArrowheads="1"/>
          </p:cNvSpPr>
          <p:nvPr>
            <p:ph type="body" sz="half" idx="1"/>
          </p:nvPr>
        </p:nvSpPr>
        <p:spPr>
          <a:xfrm>
            <a:off x="685800" y="1295400"/>
            <a:ext cx="3810000" cy="5029200"/>
          </a:xfrm>
        </p:spPr>
        <p:txBody>
          <a:bodyPr/>
          <a:lstStyle/>
          <a:p>
            <a:pPr>
              <a:lnSpc>
                <a:spcPct val="80000"/>
              </a:lnSpc>
              <a:buFont typeface="Wingdings" pitchFamily="2" charset="2"/>
              <a:buNone/>
            </a:pPr>
            <a:r>
              <a:rPr lang="en-US" altLang="en-US" sz="2000" dirty="0">
                <a:solidFill>
                  <a:schemeClr val="hlink"/>
                </a:solidFill>
              </a:rPr>
              <a:t>The Speaker of the House</a:t>
            </a:r>
            <a:endParaRPr lang="en-US" altLang="en-US" sz="2000" dirty="0"/>
          </a:p>
          <a:p>
            <a:pPr>
              <a:lnSpc>
                <a:spcPct val="80000"/>
              </a:lnSpc>
            </a:pPr>
            <a:r>
              <a:rPr lang="en-US" altLang="en-US" sz="2000" dirty="0"/>
              <a:t>The Speaker of the House is the presiding officer of the House of Representatives and the acknowledged leader of the majority party.</a:t>
            </a:r>
          </a:p>
          <a:p>
            <a:pPr>
              <a:lnSpc>
                <a:spcPct val="80000"/>
              </a:lnSpc>
            </a:pPr>
            <a:r>
              <a:rPr lang="en-US" altLang="en-US" sz="2000" dirty="0"/>
              <a:t>The Speaker’s main duties revolve around presiding over and keeping order in the House.</a:t>
            </a:r>
          </a:p>
          <a:p>
            <a:pPr>
              <a:lnSpc>
                <a:spcPct val="80000"/>
              </a:lnSpc>
            </a:pPr>
            <a:r>
              <a:rPr lang="en-US" altLang="en-US" sz="2000" dirty="0"/>
              <a:t>The Speaker names the members of all select and conference committees, and signs all bills and resolutions passed by the House.</a:t>
            </a:r>
          </a:p>
        </p:txBody>
      </p:sp>
      <p:sp>
        <p:nvSpPr>
          <p:cNvPr id="118788" name="Rectangle 4"/>
          <p:cNvSpPr>
            <a:spLocks noGrp="1" noChangeArrowheads="1"/>
          </p:cNvSpPr>
          <p:nvPr>
            <p:ph type="body" sz="half" idx="2"/>
          </p:nvPr>
        </p:nvSpPr>
        <p:spPr>
          <a:xfrm>
            <a:off x="4648200" y="1371600"/>
            <a:ext cx="3810000" cy="5029200"/>
          </a:xfrm>
        </p:spPr>
        <p:txBody>
          <a:bodyPr/>
          <a:lstStyle/>
          <a:p>
            <a:pPr>
              <a:lnSpc>
                <a:spcPct val="90000"/>
              </a:lnSpc>
              <a:buFont typeface="Wingdings" pitchFamily="2" charset="2"/>
              <a:buNone/>
            </a:pPr>
            <a:r>
              <a:rPr lang="en-US" altLang="en-US" sz="2000" dirty="0"/>
              <a:t>The President of the Senate</a:t>
            </a:r>
          </a:p>
          <a:p>
            <a:pPr>
              <a:lnSpc>
                <a:spcPct val="90000"/>
              </a:lnSpc>
            </a:pPr>
            <a:r>
              <a:rPr lang="en-US" altLang="en-US" sz="2000" dirty="0"/>
              <a:t>The Constitution designates the Vice President as president of the Senate and can only vote to break a tie.</a:t>
            </a:r>
          </a:p>
          <a:p>
            <a:pPr>
              <a:lnSpc>
                <a:spcPct val="90000"/>
              </a:lnSpc>
            </a:pPr>
            <a:r>
              <a:rPr lang="en-US" altLang="en-US" sz="2000" dirty="0"/>
              <a:t>The president pro tempore, is normally the longest serving senator from the majority party. </a:t>
            </a:r>
          </a:p>
          <a:p>
            <a:pPr>
              <a:lnSpc>
                <a:spcPct val="90000"/>
              </a:lnSpc>
            </a:pPr>
            <a:r>
              <a:rPr lang="en-US" altLang="en-US" sz="2000" dirty="0"/>
              <a:t>The real power in the Senate rests with the Senate Majority Leader.</a:t>
            </a:r>
          </a:p>
        </p:txBody>
      </p:sp>
      <p:pic>
        <p:nvPicPr>
          <p:cNvPr id="118789" name="Picture 5">
            <a:hlinkClick r:id="rId2" action="ppaction://hlinksldjump"/>
          </p:cNvPr>
          <p:cNvPicPr>
            <a:picLocks noChangeAspect="1" noChangeArrowheads="1"/>
          </p:cNvPicPr>
          <p:nvPr/>
        </p:nvPicPr>
        <p:blipFill>
          <a:blip r:embed="rId3" cstate="print"/>
          <a:srcRect/>
          <a:stretch>
            <a:fillRect/>
          </a:stretch>
        </p:blipFill>
        <p:spPr bwMode="auto">
          <a:xfrm>
            <a:off x="2965450" y="6172200"/>
            <a:ext cx="647700" cy="444500"/>
          </a:xfrm>
          <a:prstGeom prst="rect">
            <a:avLst/>
          </a:prstGeom>
          <a:noFill/>
        </p:spPr>
      </p:pic>
      <p:pic>
        <p:nvPicPr>
          <p:cNvPr id="118790" name="Picture 6">
            <a:hlinkClick r:id="rId4" action="ppaction://hlinksldjump"/>
          </p:cNvPr>
          <p:cNvPicPr>
            <a:picLocks noChangeAspect="1" noChangeArrowheads="1"/>
          </p:cNvPicPr>
          <p:nvPr/>
        </p:nvPicPr>
        <p:blipFill>
          <a:blip r:embed="rId3" cstate="print"/>
          <a:srcRect/>
          <a:stretch>
            <a:fillRect/>
          </a:stretch>
        </p:blipFill>
        <p:spPr bwMode="auto">
          <a:xfrm>
            <a:off x="3778250" y="6184900"/>
            <a:ext cx="647700" cy="444500"/>
          </a:xfrm>
          <a:prstGeom prst="rect">
            <a:avLst/>
          </a:prstGeom>
          <a:noFill/>
        </p:spPr>
      </p:pic>
      <p:pic>
        <p:nvPicPr>
          <p:cNvPr id="118791" name="Picture 7">
            <a:hlinkClick r:id="" action="ppaction://noaction"/>
          </p:cNvPr>
          <p:cNvPicPr>
            <a:picLocks noChangeAspect="1" noChangeArrowheads="1"/>
          </p:cNvPicPr>
          <p:nvPr/>
        </p:nvPicPr>
        <p:blipFill>
          <a:blip r:embed="rId3" cstate="print"/>
          <a:srcRect/>
          <a:stretch>
            <a:fillRect/>
          </a:stretch>
        </p:blipFill>
        <p:spPr bwMode="auto">
          <a:xfrm>
            <a:off x="4578350" y="6197600"/>
            <a:ext cx="647700" cy="4445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dissolve">
                                      <p:cBhvr>
                                        <p:cTn id="7" dur="500"/>
                                        <p:tgtEl>
                                          <p:spTgt spid="118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8787">
                                            <p:txEl>
                                              <p:pRg st="1" end="1"/>
                                            </p:txEl>
                                          </p:spTgt>
                                        </p:tgtEl>
                                        <p:attrNameLst>
                                          <p:attrName>style.visibility</p:attrName>
                                        </p:attrNameLst>
                                      </p:cBhvr>
                                      <p:to>
                                        <p:strVal val="visible"/>
                                      </p:to>
                                    </p:set>
                                    <p:animEffect transition="in" filter="dissolve">
                                      <p:cBhvr>
                                        <p:cTn id="12" dur="500"/>
                                        <p:tgtEl>
                                          <p:spTgt spid="1187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8787">
                                            <p:txEl>
                                              <p:pRg st="2" end="2"/>
                                            </p:txEl>
                                          </p:spTgt>
                                        </p:tgtEl>
                                        <p:attrNameLst>
                                          <p:attrName>style.visibility</p:attrName>
                                        </p:attrNameLst>
                                      </p:cBhvr>
                                      <p:to>
                                        <p:strVal val="visible"/>
                                      </p:to>
                                    </p:set>
                                    <p:animEffect transition="in" filter="dissolve">
                                      <p:cBhvr>
                                        <p:cTn id="17" dur="500"/>
                                        <p:tgtEl>
                                          <p:spTgt spid="1187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8787">
                                            <p:txEl>
                                              <p:pRg st="3" end="3"/>
                                            </p:txEl>
                                          </p:spTgt>
                                        </p:tgtEl>
                                        <p:attrNameLst>
                                          <p:attrName>style.visibility</p:attrName>
                                        </p:attrNameLst>
                                      </p:cBhvr>
                                      <p:to>
                                        <p:strVal val="visible"/>
                                      </p:to>
                                    </p:set>
                                    <p:animEffect transition="in" filter="dissolve">
                                      <p:cBhvr>
                                        <p:cTn id="22" dur="500"/>
                                        <p:tgtEl>
                                          <p:spTgt spid="1187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8788">
                                            <p:txEl>
                                              <p:pRg st="0" end="0"/>
                                            </p:txEl>
                                          </p:spTgt>
                                        </p:tgtEl>
                                        <p:attrNameLst>
                                          <p:attrName>style.visibility</p:attrName>
                                        </p:attrNameLst>
                                      </p:cBhvr>
                                      <p:to>
                                        <p:strVal val="visible"/>
                                      </p:to>
                                    </p:set>
                                    <p:animEffect transition="in" filter="dissolve">
                                      <p:cBhvr>
                                        <p:cTn id="27" dur="500"/>
                                        <p:tgtEl>
                                          <p:spTgt spid="11878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8788">
                                            <p:txEl>
                                              <p:pRg st="1" end="1"/>
                                            </p:txEl>
                                          </p:spTgt>
                                        </p:tgtEl>
                                        <p:attrNameLst>
                                          <p:attrName>style.visibility</p:attrName>
                                        </p:attrNameLst>
                                      </p:cBhvr>
                                      <p:to>
                                        <p:strVal val="visible"/>
                                      </p:to>
                                    </p:set>
                                    <p:animEffect transition="in" filter="dissolve">
                                      <p:cBhvr>
                                        <p:cTn id="32" dur="500"/>
                                        <p:tgtEl>
                                          <p:spTgt spid="11878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8788">
                                            <p:txEl>
                                              <p:pRg st="2" end="2"/>
                                            </p:txEl>
                                          </p:spTgt>
                                        </p:tgtEl>
                                        <p:attrNameLst>
                                          <p:attrName>style.visibility</p:attrName>
                                        </p:attrNameLst>
                                      </p:cBhvr>
                                      <p:to>
                                        <p:strVal val="visible"/>
                                      </p:to>
                                    </p:set>
                                    <p:animEffect transition="in" filter="dissolve">
                                      <p:cBhvr>
                                        <p:cTn id="37" dur="500"/>
                                        <p:tgtEl>
                                          <p:spTgt spid="11878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8788">
                                            <p:txEl>
                                              <p:pRg st="3" end="3"/>
                                            </p:txEl>
                                          </p:spTgt>
                                        </p:tgtEl>
                                        <p:attrNameLst>
                                          <p:attrName>style.visibility</p:attrName>
                                        </p:attrNameLst>
                                      </p:cBhvr>
                                      <p:to>
                                        <p:strVal val="visible"/>
                                      </p:to>
                                    </p:set>
                                    <p:animEffect transition="in" filter="dissolve">
                                      <p:cBhvr>
                                        <p:cTn id="42" dur="500"/>
                                        <p:tgtEl>
                                          <p:spTgt spid="1187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autoUpdateAnimBg="0"/>
      <p:bldP spid="11878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image.slidesharecdn.com/congress-090326202847-phpapp01/95/slide-23-728.jpg?1238117500"/>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Tree>
    <p:extLst>
      <p:ext uri="{BB962C8B-B14F-4D97-AF65-F5344CB8AC3E}">
        <p14:creationId xmlns:p14="http://schemas.microsoft.com/office/powerpoint/2010/main" val="2826715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3"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352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image.slidesharecdn.com/congress-090326202847-phpapp01/95/slide-24-728.jpg?1238117500"/>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extLst>
      <p:ext uri="{BB962C8B-B14F-4D97-AF65-F5344CB8AC3E}">
        <p14:creationId xmlns:p14="http://schemas.microsoft.com/office/powerpoint/2010/main" val="3911347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6833" y="4175125"/>
            <a:ext cx="2428068"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723797" y="4175125"/>
            <a:ext cx="2438400" cy="646331"/>
          </a:xfrm>
          <a:prstGeom prst="rect">
            <a:avLst/>
          </a:prstGeom>
          <a:noFill/>
        </p:spPr>
        <p:txBody>
          <a:bodyPr wrap="square" rtlCol="0">
            <a:spAutoFit/>
          </a:bodyPr>
          <a:lstStyle/>
          <a:p>
            <a:r>
              <a:rPr lang="en-US" b="1" dirty="0" smtClean="0"/>
              <a:t>Minority Leader</a:t>
            </a:r>
          </a:p>
          <a:p>
            <a:r>
              <a:rPr lang="en-US" b="1" dirty="0" smtClean="0"/>
              <a:t>Mitch McConnell</a:t>
            </a:r>
            <a:endParaRPr lang="en-US" b="1" dirty="0"/>
          </a:p>
        </p:txBody>
      </p:sp>
    </p:spTree>
    <p:extLst>
      <p:ext uri="{BB962C8B-B14F-4D97-AF65-F5344CB8AC3E}">
        <p14:creationId xmlns:p14="http://schemas.microsoft.com/office/powerpoint/2010/main" val="3433491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nSpc>
                <a:spcPct val="75000"/>
              </a:lnSpc>
            </a:pPr>
            <a:r>
              <a:rPr lang="en-US" altLang="en-US"/>
              <a:t>Committee Chairmen and Seniority Rule</a:t>
            </a:r>
          </a:p>
        </p:txBody>
      </p:sp>
      <p:sp>
        <p:nvSpPr>
          <p:cNvPr id="121859" name="Rectangle 3"/>
          <p:cNvSpPr>
            <a:spLocks noGrp="1" noChangeArrowheads="1"/>
          </p:cNvSpPr>
          <p:nvPr>
            <p:ph type="body" sz="half" idx="1"/>
          </p:nvPr>
        </p:nvSpPr>
        <p:spPr>
          <a:xfrm>
            <a:off x="457200" y="1600200"/>
            <a:ext cx="4033838" cy="4530725"/>
          </a:xfrm>
        </p:spPr>
        <p:txBody>
          <a:bodyPr/>
          <a:lstStyle/>
          <a:p>
            <a:pPr>
              <a:buFont typeface="Wingdings" pitchFamily="2" charset="2"/>
              <a:buNone/>
            </a:pPr>
            <a:r>
              <a:rPr lang="en-US" altLang="en-US">
                <a:solidFill>
                  <a:schemeClr val="accent2"/>
                </a:solidFill>
              </a:rPr>
              <a:t>Committee Chairmen</a:t>
            </a:r>
            <a:endParaRPr lang="en-US" altLang="en-US"/>
          </a:p>
          <a:p>
            <a:r>
              <a:rPr lang="en-US" altLang="en-US"/>
              <a:t>The </a:t>
            </a:r>
            <a:r>
              <a:rPr lang="en-US" altLang="en-US">
                <a:solidFill>
                  <a:schemeClr val="folHlink"/>
                </a:solidFill>
              </a:rPr>
              <a:t>committee chairmen</a:t>
            </a:r>
            <a:r>
              <a:rPr lang="en-US" altLang="en-US"/>
              <a:t> are the members who head the standing committees in each chamber of Congress.</a:t>
            </a:r>
          </a:p>
        </p:txBody>
      </p:sp>
      <p:sp>
        <p:nvSpPr>
          <p:cNvPr id="121860" name="Rectangle 4"/>
          <p:cNvSpPr>
            <a:spLocks noGrp="1" noChangeArrowheads="1"/>
          </p:cNvSpPr>
          <p:nvPr>
            <p:ph type="body" sz="half" idx="2"/>
          </p:nvPr>
        </p:nvSpPr>
        <p:spPr>
          <a:xfrm>
            <a:off x="4652963" y="1600200"/>
            <a:ext cx="4033837" cy="4530725"/>
          </a:xfrm>
        </p:spPr>
        <p:txBody>
          <a:bodyPr/>
          <a:lstStyle/>
          <a:p>
            <a:pPr>
              <a:buFont typeface="Wingdings" pitchFamily="2" charset="2"/>
              <a:buNone/>
            </a:pPr>
            <a:r>
              <a:rPr lang="en-US" altLang="en-US">
                <a:solidFill>
                  <a:schemeClr val="accent2"/>
                </a:solidFill>
              </a:rPr>
              <a:t>Seniority Rule</a:t>
            </a:r>
            <a:endParaRPr lang="en-US" altLang="en-US"/>
          </a:p>
          <a:p>
            <a:r>
              <a:rPr lang="en-US" altLang="en-US"/>
              <a:t>The head of each committee is most often the longest-serving member of the committee from the majority party.</a:t>
            </a:r>
          </a:p>
          <a:p>
            <a:endParaRPr lang="en-US" altLang="en-US"/>
          </a:p>
        </p:txBody>
      </p:sp>
      <p:pic>
        <p:nvPicPr>
          <p:cNvPr id="121861" name="Picture 5">
            <a:hlinkClick r:id="rId2" action="ppaction://hlinksldjump"/>
          </p:cNvPr>
          <p:cNvPicPr>
            <a:picLocks noChangeAspect="1" noChangeArrowheads="1"/>
          </p:cNvPicPr>
          <p:nvPr/>
        </p:nvPicPr>
        <p:blipFill>
          <a:blip r:embed="rId3" cstate="print"/>
          <a:srcRect/>
          <a:stretch>
            <a:fillRect/>
          </a:stretch>
        </p:blipFill>
        <p:spPr bwMode="auto">
          <a:xfrm>
            <a:off x="2965450" y="6172200"/>
            <a:ext cx="647700" cy="444500"/>
          </a:xfrm>
          <a:prstGeom prst="rect">
            <a:avLst/>
          </a:prstGeom>
          <a:noFill/>
        </p:spPr>
      </p:pic>
      <p:pic>
        <p:nvPicPr>
          <p:cNvPr id="121862" name="Picture 6">
            <a:hlinkClick r:id="rId4" action="ppaction://hlinksldjump"/>
          </p:cNvPr>
          <p:cNvPicPr>
            <a:picLocks noChangeAspect="1" noChangeArrowheads="1"/>
          </p:cNvPicPr>
          <p:nvPr/>
        </p:nvPicPr>
        <p:blipFill>
          <a:blip r:embed="rId3" cstate="print"/>
          <a:srcRect/>
          <a:stretch>
            <a:fillRect/>
          </a:stretch>
        </p:blipFill>
        <p:spPr bwMode="auto">
          <a:xfrm>
            <a:off x="3778250" y="6184900"/>
            <a:ext cx="647700" cy="444500"/>
          </a:xfrm>
          <a:prstGeom prst="rect">
            <a:avLst/>
          </a:prstGeom>
          <a:noFill/>
        </p:spPr>
      </p:pic>
      <p:pic>
        <p:nvPicPr>
          <p:cNvPr id="121863" name="Picture 7">
            <a:hlinkClick r:id="" action="ppaction://noaction"/>
          </p:cNvPr>
          <p:cNvPicPr>
            <a:picLocks noChangeAspect="1" noChangeArrowheads="1"/>
          </p:cNvPicPr>
          <p:nvPr/>
        </p:nvPicPr>
        <p:blipFill>
          <a:blip r:embed="rId3" cstate="print"/>
          <a:srcRect/>
          <a:stretch>
            <a:fillRect/>
          </a:stretch>
        </p:blipFill>
        <p:spPr bwMode="auto">
          <a:xfrm>
            <a:off x="4578350" y="6197600"/>
            <a:ext cx="647700" cy="4445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dissolve">
                                      <p:cBhvr>
                                        <p:cTn id="7" dur="500"/>
                                        <p:tgtEl>
                                          <p:spTgt spid="1218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1859">
                                            <p:txEl>
                                              <p:pRg st="1" end="1"/>
                                            </p:txEl>
                                          </p:spTgt>
                                        </p:tgtEl>
                                        <p:attrNameLst>
                                          <p:attrName>style.visibility</p:attrName>
                                        </p:attrNameLst>
                                      </p:cBhvr>
                                      <p:to>
                                        <p:strVal val="visible"/>
                                      </p:to>
                                    </p:set>
                                    <p:animEffect transition="in" filter="dissolve">
                                      <p:cBhvr>
                                        <p:cTn id="12" dur="500"/>
                                        <p:tgtEl>
                                          <p:spTgt spid="1218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1860">
                                            <p:txEl>
                                              <p:pRg st="0" end="0"/>
                                            </p:txEl>
                                          </p:spTgt>
                                        </p:tgtEl>
                                        <p:attrNameLst>
                                          <p:attrName>style.visibility</p:attrName>
                                        </p:attrNameLst>
                                      </p:cBhvr>
                                      <p:to>
                                        <p:strVal val="visible"/>
                                      </p:to>
                                    </p:set>
                                    <p:animEffect transition="in" filter="dissolve">
                                      <p:cBhvr>
                                        <p:cTn id="17" dur="500"/>
                                        <p:tgtEl>
                                          <p:spTgt spid="12186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1860">
                                            <p:txEl>
                                              <p:pRg st="1" end="1"/>
                                            </p:txEl>
                                          </p:spTgt>
                                        </p:tgtEl>
                                        <p:attrNameLst>
                                          <p:attrName>style.visibility</p:attrName>
                                        </p:attrNameLst>
                                      </p:cBhvr>
                                      <p:to>
                                        <p:strVal val="visible"/>
                                      </p:to>
                                    </p:set>
                                    <p:animEffect transition="in" filter="dissolve">
                                      <p:cBhvr>
                                        <p:cTn id="22" dur="500"/>
                                        <p:tgtEl>
                                          <p:spTgt spid="1218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autoUpdateAnimBg="0"/>
      <p:bldP spid="121860"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en-US">
                <a:solidFill>
                  <a:srgbClr val="FF0000"/>
                </a:solidFill>
              </a:rPr>
              <a:t>Standing Committees</a:t>
            </a:r>
          </a:p>
        </p:txBody>
      </p:sp>
      <p:sp>
        <p:nvSpPr>
          <p:cNvPr id="122883" name="Rectangle 3"/>
          <p:cNvSpPr>
            <a:spLocks noGrp="1" noChangeArrowheads="1"/>
          </p:cNvSpPr>
          <p:nvPr>
            <p:ph type="body" idx="1"/>
          </p:nvPr>
        </p:nvSpPr>
        <p:spPr/>
        <p:txBody>
          <a:bodyPr/>
          <a:lstStyle/>
          <a:p>
            <a:r>
              <a:rPr lang="en-US" altLang="en-US" sz="2800"/>
              <a:t>Standing committees are permanent panels in Congress to which bills of similar nature can be sent.</a:t>
            </a:r>
          </a:p>
          <a:p>
            <a:r>
              <a:rPr lang="en-US" altLang="en-US" sz="2800"/>
              <a:t>Most of the standing committees handle bills dealing with particular policy matters, such as veterans’ affairs or foreign relations.</a:t>
            </a:r>
          </a:p>
          <a:p>
            <a:r>
              <a:rPr lang="en-US" altLang="en-US" sz="2800"/>
              <a:t>The majority party always holds a majority of the seats on each committee.</a:t>
            </a:r>
          </a:p>
        </p:txBody>
      </p:sp>
      <p:pic>
        <p:nvPicPr>
          <p:cNvPr id="122884" name="Picture 4">
            <a:hlinkClick r:id="rId2" action="ppaction://hlinksldjump"/>
          </p:cNvPr>
          <p:cNvPicPr>
            <a:picLocks noChangeAspect="1" noChangeArrowheads="1"/>
          </p:cNvPicPr>
          <p:nvPr/>
        </p:nvPicPr>
        <p:blipFill>
          <a:blip r:embed="rId3" cstate="print"/>
          <a:srcRect/>
          <a:stretch>
            <a:fillRect/>
          </a:stretch>
        </p:blipFill>
        <p:spPr bwMode="auto">
          <a:xfrm>
            <a:off x="3778250" y="6184900"/>
            <a:ext cx="647700" cy="444500"/>
          </a:xfrm>
          <a:prstGeom prst="rect">
            <a:avLst/>
          </a:prstGeom>
          <a:noFill/>
        </p:spPr>
      </p:pic>
      <p:pic>
        <p:nvPicPr>
          <p:cNvPr id="122885" name="Picture 5">
            <a:hlinkClick r:id="" action="ppaction://noaction"/>
          </p:cNvPr>
          <p:cNvPicPr>
            <a:picLocks noChangeAspect="1" noChangeArrowheads="1"/>
          </p:cNvPicPr>
          <p:nvPr/>
        </p:nvPicPr>
        <p:blipFill>
          <a:blip r:embed="rId3" cstate="print"/>
          <a:srcRect/>
          <a:stretch>
            <a:fillRect/>
          </a:stretch>
        </p:blipFill>
        <p:spPr bwMode="auto">
          <a:xfrm>
            <a:off x="4578350" y="6197600"/>
            <a:ext cx="647700" cy="444500"/>
          </a:xfrm>
          <a:prstGeom prst="rect">
            <a:avLst/>
          </a:prstGeom>
          <a:noFill/>
        </p:spPr>
      </p:pic>
      <p:pic>
        <p:nvPicPr>
          <p:cNvPr id="122886" name="Picture 6">
            <a:hlinkClick r:id="rId4" action="ppaction://hlinksldjump"/>
          </p:cNvPr>
          <p:cNvPicPr>
            <a:picLocks noChangeAspect="1" noChangeArrowheads="1"/>
          </p:cNvPicPr>
          <p:nvPr/>
        </p:nvPicPr>
        <p:blipFill>
          <a:blip r:embed="rId3" cstate="print"/>
          <a:srcRect/>
          <a:stretch>
            <a:fillRect/>
          </a:stretch>
        </p:blipFill>
        <p:spPr bwMode="auto">
          <a:xfrm>
            <a:off x="2165350" y="6197600"/>
            <a:ext cx="647700" cy="4445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dissolve">
                                      <p:cBhvr>
                                        <p:cTn id="7" dur="500"/>
                                        <p:tgtEl>
                                          <p:spTgt spid="122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dissolve">
                                      <p:cBhvr>
                                        <p:cTn id="12" dur="500"/>
                                        <p:tgtEl>
                                          <p:spTgt spid="1228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883">
                                            <p:txEl>
                                              <p:pRg st="2" end="2"/>
                                            </p:txEl>
                                          </p:spTgt>
                                        </p:tgtEl>
                                        <p:attrNameLst>
                                          <p:attrName>style.visibility</p:attrName>
                                        </p:attrNameLst>
                                      </p:cBhvr>
                                      <p:to>
                                        <p:strVal val="visible"/>
                                      </p:to>
                                    </p:set>
                                    <p:animEffect transition="in" filter="dissolve">
                                      <p:cBhvr>
                                        <p:cTn id="17" dur="500"/>
                                        <p:tgtEl>
                                          <p:spTgt spid="1228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tLang="en-US"/>
              <a:t>Permanent Committees of Congress</a:t>
            </a:r>
          </a:p>
        </p:txBody>
      </p:sp>
      <p:pic>
        <p:nvPicPr>
          <p:cNvPr id="123907" name="Picture 3"/>
          <p:cNvPicPr>
            <a:picLocks noChangeAspect="1" noChangeArrowheads="1"/>
          </p:cNvPicPr>
          <p:nvPr/>
        </p:nvPicPr>
        <p:blipFill>
          <a:blip r:embed="rId3" cstate="print"/>
          <a:srcRect t="9273"/>
          <a:stretch>
            <a:fillRect/>
          </a:stretch>
        </p:blipFill>
        <p:spPr bwMode="auto">
          <a:xfrm>
            <a:off x="838200" y="1676400"/>
            <a:ext cx="7299325" cy="4425950"/>
          </a:xfrm>
          <a:prstGeom prst="rect">
            <a:avLst/>
          </a:prstGeom>
          <a:noFill/>
        </p:spPr>
      </p:pic>
      <p:pic>
        <p:nvPicPr>
          <p:cNvPr id="123908" name="Picture 4">
            <a:hlinkClick r:id="rId4" action="ppaction://hlinksldjump"/>
          </p:cNvPr>
          <p:cNvPicPr>
            <a:picLocks noChangeAspect="1" noChangeArrowheads="1"/>
          </p:cNvPicPr>
          <p:nvPr/>
        </p:nvPicPr>
        <p:blipFill>
          <a:blip r:embed="rId5" cstate="print"/>
          <a:srcRect/>
          <a:stretch>
            <a:fillRect/>
          </a:stretch>
        </p:blipFill>
        <p:spPr bwMode="auto">
          <a:xfrm>
            <a:off x="3778250" y="6184900"/>
            <a:ext cx="647700" cy="444500"/>
          </a:xfrm>
          <a:prstGeom prst="rect">
            <a:avLst/>
          </a:prstGeom>
          <a:noFill/>
        </p:spPr>
      </p:pic>
      <p:pic>
        <p:nvPicPr>
          <p:cNvPr id="123909" name="Picture 5">
            <a:hlinkClick r:id="" action="ppaction://noaction"/>
          </p:cNvPr>
          <p:cNvPicPr>
            <a:picLocks noChangeAspect="1" noChangeArrowheads="1"/>
          </p:cNvPicPr>
          <p:nvPr/>
        </p:nvPicPr>
        <p:blipFill>
          <a:blip r:embed="rId5" cstate="print"/>
          <a:srcRect/>
          <a:stretch>
            <a:fillRect/>
          </a:stretch>
        </p:blipFill>
        <p:spPr bwMode="auto">
          <a:xfrm>
            <a:off x="4578350" y="6197600"/>
            <a:ext cx="647700" cy="444500"/>
          </a:xfrm>
          <a:prstGeom prst="rect">
            <a:avLst/>
          </a:prstGeom>
          <a:noFill/>
        </p:spPr>
      </p:pic>
      <p:pic>
        <p:nvPicPr>
          <p:cNvPr id="123910" name="Picture 6">
            <a:hlinkClick r:id="rId6" action="ppaction://hlinksldjump"/>
          </p:cNvPr>
          <p:cNvPicPr>
            <a:picLocks noChangeAspect="1" noChangeArrowheads="1"/>
          </p:cNvPicPr>
          <p:nvPr/>
        </p:nvPicPr>
        <p:blipFill>
          <a:blip r:embed="rId5" cstate="print"/>
          <a:srcRect/>
          <a:stretch>
            <a:fillRect/>
          </a:stretch>
        </p:blipFill>
        <p:spPr bwMode="auto">
          <a:xfrm>
            <a:off x="2165350" y="6197600"/>
            <a:ext cx="647700" cy="4445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3907"/>
                                        </p:tgtEl>
                                        <p:attrNameLst>
                                          <p:attrName>style.visibility</p:attrName>
                                        </p:attrNameLst>
                                      </p:cBhvr>
                                      <p:to>
                                        <p:strVal val="visible"/>
                                      </p:to>
                                    </p:set>
                                    <p:animEffect transition="in" filter="dissolve">
                                      <p:cBhvr>
                                        <p:cTn id="7" dur="500"/>
                                        <p:tgtEl>
                                          <p:spTgt spid="123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ltLang="en-US">
                <a:solidFill>
                  <a:srgbClr val="FF0000"/>
                </a:solidFill>
              </a:rPr>
              <a:t>Joint and Conference Committees</a:t>
            </a:r>
          </a:p>
        </p:txBody>
      </p:sp>
      <p:sp>
        <p:nvSpPr>
          <p:cNvPr id="126979" name="Rectangle 3"/>
          <p:cNvSpPr>
            <a:spLocks noGrp="1" noChangeArrowheads="1"/>
          </p:cNvSpPr>
          <p:nvPr>
            <p:ph type="body" idx="1"/>
          </p:nvPr>
        </p:nvSpPr>
        <p:spPr/>
        <p:txBody>
          <a:bodyPr/>
          <a:lstStyle/>
          <a:p>
            <a:pPr>
              <a:lnSpc>
                <a:spcPct val="90000"/>
              </a:lnSpc>
            </a:pPr>
            <a:r>
              <a:rPr lang="en-US" altLang="en-US" sz="2800"/>
              <a:t>A </a:t>
            </a:r>
            <a:r>
              <a:rPr lang="en-US" altLang="en-US" sz="2800">
                <a:solidFill>
                  <a:schemeClr val="folHlink"/>
                </a:solidFill>
              </a:rPr>
              <a:t>joint committee</a:t>
            </a:r>
            <a:r>
              <a:rPr lang="en-US" altLang="en-US" sz="2800"/>
              <a:t> is one composed of members of both houses.</a:t>
            </a:r>
          </a:p>
          <a:p>
            <a:pPr>
              <a:lnSpc>
                <a:spcPct val="90000"/>
              </a:lnSpc>
            </a:pPr>
            <a:r>
              <a:rPr lang="en-US" altLang="en-US" sz="2800"/>
              <a:t>Examples of joint committees include the Joint Economic Committee, the Joint Committee on Printing, and the Joint Committee on the Library of Congress</a:t>
            </a:r>
          </a:p>
          <a:p>
            <a:pPr>
              <a:lnSpc>
                <a:spcPct val="90000"/>
              </a:lnSpc>
            </a:pPr>
            <a:r>
              <a:rPr lang="en-US" altLang="en-US" sz="2800"/>
              <a:t>A </a:t>
            </a:r>
            <a:r>
              <a:rPr lang="en-US" altLang="en-US" sz="2800">
                <a:solidFill>
                  <a:schemeClr val="folHlink"/>
                </a:solidFill>
              </a:rPr>
              <a:t>conference committee</a:t>
            </a:r>
            <a:r>
              <a:rPr lang="en-US" altLang="en-US" sz="2800"/>
              <a:t>—a temporary, joint body—is created to iron out differences between bills passed by the House and Senate before they are sent to the President.</a:t>
            </a:r>
          </a:p>
        </p:txBody>
      </p:sp>
      <p:pic>
        <p:nvPicPr>
          <p:cNvPr id="126980" name="Picture 4">
            <a:hlinkClick r:id="rId2" action="ppaction://hlinksldjump"/>
          </p:cNvPr>
          <p:cNvPicPr>
            <a:picLocks noChangeAspect="1" noChangeArrowheads="1"/>
          </p:cNvPicPr>
          <p:nvPr/>
        </p:nvPicPr>
        <p:blipFill>
          <a:blip r:embed="rId3" cstate="print"/>
          <a:srcRect/>
          <a:stretch>
            <a:fillRect/>
          </a:stretch>
        </p:blipFill>
        <p:spPr bwMode="auto">
          <a:xfrm>
            <a:off x="3778250" y="6184900"/>
            <a:ext cx="647700" cy="444500"/>
          </a:xfrm>
          <a:prstGeom prst="rect">
            <a:avLst/>
          </a:prstGeom>
          <a:noFill/>
        </p:spPr>
      </p:pic>
      <p:pic>
        <p:nvPicPr>
          <p:cNvPr id="126981" name="Picture 5">
            <a:hlinkClick r:id="" action="ppaction://noaction"/>
          </p:cNvPr>
          <p:cNvPicPr>
            <a:picLocks noChangeAspect="1" noChangeArrowheads="1"/>
          </p:cNvPicPr>
          <p:nvPr/>
        </p:nvPicPr>
        <p:blipFill>
          <a:blip r:embed="rId3" cstate="print"/>
          <a:srcRect/>
          <a:stretch>
            <a:fillRect/>
          </a:stretch>
        </p:blipFill>
        <p:spPr bwMode="auto">
          <a:xfrm>
            <a:off x="4578350" y="6197600"/>
            <a:ext cx="647700" cy="444500"/>
          </a:xfrm>
          <a:prstGeom prst="rect">
            <a:avLst/>
          </a:prstGeom>
          <a:noFill/>
        </p:spPr>
      </p:pic>
      <p:pic>
        <p:nvPicPr>
          <p:cNvPr id="126982" name="Picture 6">
            <a:hlinkClick r:id="rId4" action="ppaction://hlinksldjump"/>
          </p:cNvPr>
          <p:cNvPicPr>
            <a:picLocks noChangeAspect="1" noChangeArrowheads="1"/>
          </p:cNvPicPr>
          <p:nvPr/>
        </p:nvPicPr>
        <p:blipFill>
          <a:blip r:embed="rId3" cstate="print"/>
          <a:srcRect/>
          <a:stretch>
            <a:fillRect/>
          </a:stretch>
        </p:blipFill>
        <p:spPr bwMode="auto">
          <a:xfrm>
            <a:off x="2165350" y="6197600"/>
            <a:ext cx="647700" cy="4445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dissolve">
                                      <p:cBhvr>
                                        <p:cTn id="7" dur="500"/>
                                        <p:tgtEl>
                                          <p:spTgt spid="1269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6979">
                                            <p:txEl>
                                              <p:pRg st="1" end="1"/>
                                            </p:txEl>
                                          </p:spTgt>
                                        </p:tgtEl>
                                        <p:attrNameLst>
                                          <p:attrName>style.visibility</p:attrName>
                                        </p:attrNameLst>
                                      </p:cBhvr>
                                      <p:to>
                                        <p:strVal val="visible"/>
                                      </p:to>
                                    </p:set>
                                    <p:animEffect transition="in" filter="dissolve">
                                      <p:cBhvr>
                                        <p:cTn id="12" dur="500"/>
                                        <p:tgtEl>
                                          <p:spTgt spid="1269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6979">
                                            <p:txEl>
                                              <p:pRg st="2" end="2"/>
                                            </p:txEl>
                                          </p:spTgt>
                                        </p:tgtEl>
                                        <p:attrNameLst>
                                          <p:attrName>style.visibility</p:attrName>
                                        </p:attrNameLst>
                                      </p:cBhvr>
                                      <p:to>
                                        <p:strVal val="visible"/>
                                      </p:to>
                                    </p:set>
                                    <p:animEffect transition="in" filter="dissolve">
                                      <p:cBhvr>
                                        <p:cTn id="17" dur="500"/>
                                        <p:tgtEl>
                                          <p:spTgt spid="1269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tLang="en-US"/>
              <a:t>Permanent Committees of Congress</a:t>
            </a:r>
          </a:p>
        </p:txBody>
      </p:sp>
      <p:pic>
        <p:nvPicPr>
          <p:cNvPr id="123907" name="Picture 3"/>
          <p:cNvPicPr>
            <a:picLocks noChangeAspect="1" noChangeArrowheads="1"/>
          </p:cNvPicPr>
          <p:nvPr/>
        </p:nvPicPr>
        <p:blipFill>
          <a:blip r:embed="rId3" cstate="print"/>
          <a:srcRect t="9273"/>
          <a:stretch>
            <a:fillRect/>
          </a:stretch>
        </p:blipFill>
        <p:spPr bwMode="auto">
          <a:xfrm>
            <a:off x="838200" y="1676400"/>
            <a:ext cx="7299325" cy="4425950"/>
          </a:xfrm>
          <a:prstGeom prst="rect">
            <a:avLst/>
          </a:prstGeom>
          <a:noFill/>
        </p:spPr>
      </p:pic>
      <p:pic>
        <p:nvPicPr>
          <p:cNvPr id="123908" name="Picture 4">
            <a:hlinkClick r:id="rId4" action="ppaction://hlinksldjump"/>
          </p:cNvPr>
          <p:cNvPicPr>
            <a:picLocks noChangeAspect="1" noChangeArrowheads="1"/>
          </p:cNvPicPr>
          <p:nvPr/>
        </p:nvPicPr>
        <p:blipFill>
          <a:blip r:embed="rId5" cstate="print"/>
          <a:srcRect/>
          <a:stretch>
            <a:fillRect/>
          </a:stretch>
        </p:blipFill>
        <p:spPr bwMode="auto">
          <a:xfrm>
            <a:off x="3778250" y="6184900"/>
            <a:ext cx="647700" cy="444500"/>
          </a:xfrm>
          <a:prstGeom prst="rect">
            <a:avLst/>
          </a:prstGeom>
          <a:noFill/>
        </p:spPr>
      </p:pic>
      <p:pic>
        <p:nvPicPr>
          <p:cNvPr id="123909" name="Picture 5">
            <a:hlinkClick r:id="" action="ppaction://noaction"/>
          </p:cNvPr>
          <p:cNvPicPr>
            <a:picLocks noChangeAspect="1" noChangeArrowheads="1"/>
          </p:cNvPicPr>
          <p:nvPr/>
        </p:nvPicPr>
        <p:blipFill>
          <a:blip r:embed="rId5" cstate="print"/>
          <a:srcRect/>
          <a:stretch>
            <a:fillRect/>
          </a:stretch>
        </p:blipFill>
        <p:spPr bwMode="auto">
          <a:xfrm>
            <a:off x="4578350" y="6197600"/>
            <a:ext cx="647700" cy="444500"/>
          </a:xfrm>
          <a:prstGeom prst="rect">
            <a:avLst/>
          </a:prstGeom>
          <a:noFill/>
        </p:spPr>
      </p:pic>
      <p:pic>
        <p:nvPicPr>
          <p:cNvPr id="123910" name="Picture 6">
            <a:hlinkClick r:id="rId6" action="ppaction://hlinksldjump"/>
          </p:cNvPr>
          <p:cNvPicPr>
            <a:picLocks noChangeAspect="1" noChangeArrowheads="1"/>
          </p:cNvPicPr>
          <p:nvPr/>
        </p:nvPicPr>
        <p:blipFill>
          <a:blip r:embed="rId5" cstate="print"/>
          <a:srcRect/>
          <a:stretch>
            <a:fillRect/>
          </a:stretch>
        </p:blipFill>
        <p:spPr bwMode="auto">
          <a:xfrm>
            <a:off x="2165350" y="6197600"/>
            <a:ext cx="647700" cy="444500"/>
          </a:xfrm>
          <a:prstGeom prst="rect">
            <a:avLst/>
          </a:prstGeom>
          <a:noFill/>
        </p:spPr>
      </p:pic>
    </p:spTree>
    <p:extLst>
      <p:ext uri="{BB962C8B-B14F-4D97-AF65-F5344CB8AC3E}">
        <p14:creationId xmlns:p14="http://schemas.microsoft.com/office/powerpoint/2010/main" val="84110350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3907"/>
                                        </p:tgtEl>
                                        <p:attrNameLst>
                                          <p:attrName>style.visibility</p:attrName>
                                        </p:attrNameLst>
                                      </p:cBhvr>
                                      <p:to>
                                        <p:strVal val="visible"/>
                                      </p:to>
                                    </p:set>
                                    <p:animEffect transition="in" filter="dissolve">
                                      <p:cBhvr>
                                        <p:cTn id="7" dur="500"/>
                                        <p:tgtEl>
                                          <p:spTgt spid="123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t>Chap 11, 12 Vocabulary</a:t>
            </a:r>
          </a:p>
        </p:txBody>
      </p:sp>
      <p:sp>
        <p:nvSpPr>
          <p:cNvPr id="136200" name="Rectangle 8"/>
          <p:cNvSpPr>
            <a:spLocks noGrp="1" noChangeArrowheads="1"/>
          </p:cNvSpPr>
          <p:nvPr>
            <p:ph type="body" sz="half" idx="1"/>
          </p:nvPr>
        </p:nvSpPr>
        <p:spPr/>
        <p:txBody>
          <a:bodyPr/>
          <a:lstStyle/>
          <a:p>
            <a:pPr marL="533400" indent="-533400">
              <a:lnSpc>
                <a:spcPct val="90000"/>
              </a:lnSpc>
              <a:buFont typeface="Wingdings" pitchFamily="2" charset="2"/>
              <a:buNone/>
            </a:pPr>
            <a:r>
              <a:rPr lang="en-US" sz="2000"/>
              <a:t>1.Expressed powers</a:t>
            </a:r>
          </a:p>
          <a:p>
            <a:pPr marL="533400" indent="-533400">
              <a:lnSpc>
                <a:spcPct val="90000"/>
              </a:lnSpc>
              <a:buFont typeface="Wingdings" pitchFamily="2" charset="2"/>
              <a:buNone/>
            </a:pPr>
            <a:r>
              <a:rPr lang="en-US" sz="2000"/>
              <a:t>2. Implied powers</a:t>
            </a:r>
          </a:p>
          <a:p>
            <a:pPr marL="533400" indent="-533400">
              <a:lnSpc>
                <a:spcPct val="90000"/>
              </a:lnSpc>
              <a:buFont typeface="Wingdings" pitchFamily="2" charset="2"/>
              <a:buNone/>
            </a:pPr>
            <a:r>
              <a:rPr lang="en-US" sz="2000"/>
              <a:t>3. Inherent powers</a:t>
            </a:r>
          </a:p>
          <a:p>
            <a:pPr marL="533400" indent="-533400">
              <a:lnSpc>
                <a:spcPct val="90000"/>
              </a:lnSpc>
              <a:buFont typeface="Wingdings" pitchFamily="2" charset="2"/>
              <a:buNone/>
            </a:pPr>
            <a:r>
              <a:rPr lang="en-US" sz="2000"/>
              <a:t>4. Necessary and Proper Clause</a:t>
            </a:r>
          </a:p>
          <a:p>
            <a:pPr marL="533400" indent="-533400">
              <a:lnSpc>
                <a:spcPct val="90000"/>
              </a:lnSpc>
              <a:buFont typeface="Wingdings" pitchFamily="2" charset="2"/>
              <a:buNone/>
            </a:pPr>
            <a:r>
              <a:rPr lang="en-US" sz="2000"/>
              <a:t>5. Impeach</a:t>
            </a:r>
          </a:p>
          <a:p>
            <a:pPr marL="533400" indent="-533400">
              <a:lnSpc>
                <a:spcPct val="90000"/>
              </a:lnSpc>
              <a:buFont typeface="Wingdings" pitchFamily="2" charset="2"/>
              <a:buNone/>
            </a:pPr>
            <a:r>
              <a:rPr lang="en-US" sz="2000"/>
              <a:t>6. Censure</a:t>
            </a:r>
          </a:p>
          <a:p>
            <a:pPr marL="533400" indent="-533400">
              <a:lnSpc>
                <a:spcPct val="90000"/>
              </a:lnSpc>
              <a:buFont typeface="Wingdings" pitchFamily="2" charset="2"/>
              <a:buNone/>
            </a:pPr>
            <a:r>
              <a:rPr lang="en-US" sz="2000"/>
              <a:t>7. Speaker of the House</a:t>
            </a:r>
          </a:p>
          <a:p>
            <a:pPr marL="533400" indent="-533400">
              <a:lnSpc>
                <a:spcPct val="90000"/>
              </a:lnSpc>
              <a:buFont typeface="Wingdings" pitchFamily="2" charset="2"/>
              <a:buNone/>
            </a:pPr>
            <a:r>
              <a:rPr lang="en-US" sz="2000"/>
              <a:t>8. President of the Senate</a:t>
            </a:r>
          </a:p>
          <a:p>
            <a:pPr marL="533400" indent="-533400">
              <a:lnSpc>
                <a:spcPct val="90000"/>
              </a:lnSpc>
              <a:buFont typeface="Wingdings" pitchFamily="2" charset="2"/>
              <a:buNone/>
            </a:pPr>
            <a:r>
              <a:rPr lang="en-US" sz="2000"/>
              <a:t>9. President pro tempore</a:t>
            </a:r>
          </a:p>
          <a:p>
            <a:pPr marL="533400" indent="-533400">
              <a:lnSpc>
                <a:spcPct val="90000"/>
              </a:lnSpc>
              <a:buFont typeface="Wingdings" pitchFamily="2" charset="2"/>
              <a:buNone/>
            </a:pPr>
            <a:r>
              <a:rPr lang="en-US" sz="2000"/>
              <a:t>10. Pocket veto</a:t>
            </a:r>
          </a:p>
          <a:p>
            <a:pPr marL="533400" indent="-533400">
              <a:lnSpc>
                <a:spcPct val="90000"/>
              </a:lnSpc>
              <a:buFont typeface="Wingdings" pitchFamily="2" charset="2"/>
              <a:buNone/>
            </a:pPr>
            <a:r>
              <a:rPr lang="en-US" sz="2000"/>
              <a:t>11. Committee chairman</a:t>
            </a:r>
          </a:p>
          <a:p>
            <a:pPr marL="533400" indent="-533400">
              <a:lnSpc>
                <a:spcPct val="90000"/>
              </a:lnSpc>
              <a:buFont typeface="Wingdings" pitchFamily="2" charset="2"/>
              <a:buNone/>
            </a:pPr>
            <a:r>
              <a:rPr lang="en-US" sz="2000"/>
              <a:t>12. Veto</a:t>
            </a:r>
          </a:p>
        </p:txBody>
      </p:sp>
      <p:sp>
        <p:nvSpPr>
          <p:cNvPr id="136201" name="Rectangle 9"/>
          <p:cNvSpPr>
            <a:spLocks noGrp="1" noChangeArrowheads="1"/>
          </p:cNvSpPr>
          <p:nvPr>
            <p:ph type="body" sz="half" idx="2"/>
          </p:nvPr>
        </p:nvSpPr>
        <p:spPr/>
        <p:txBody>
          <a:bodyPr/>
          <a:lstStyle/>
          <a:p>
            <a:pPr>
              <a:lnSpc>
                <a:spcPct val="90000"/>
              </a:lnSpc>
              <a:buFont typeface="Wingdings" pitchFamily="2" charset="2"/>
              <a:buNone/>
            </a:pPr>
            <a:r>
              <a:rPr lang="en-US" sz="2000"/>
              <a:t>13. Seniority rule</a:t>
            </a:r>
          </a:p>
          <a:p>
            <a:pPr>
              <a:lnSpc>
                <a:spcPct val="90000"/>
              </a:lnSpc>
              <a:buFont typeface="Wingdings" pitchFamily="2" charset="2"/>
              <a:buNone/>
            </a:pPr>
            <a:r>
              <a:rPr lang="en-US" sz="2000"/>
              <a:t>14. Standing Committee</a:t>
            </a:r>
          </a:p>
          <a:p>
            <a:pPr>
              <a:lnSpc>
                <a:spcPct val="90000"/>
              </a:lnSpc>
              <a:buFont typeface="Wingdings" pitchFamily="2" charset="2"/>
              <a:buNone/>
            </a:pPr>
            <a:r>
              <a:rPr lang="en-US" sz="2000"/>
              <a:t>15. Select Committee</a:t>
            </a:r>
          </a:p>
          <a:p>
            <a:pPr>
              <a:lnSpc>
                <a:spcPct val="90000"/>
              </a:lnSpc>
              <a:buFont typeface="Wingdings" pitchFamily="2" charset="2"/>
              <a:buNone/>
            </a:pPr>
            <a:r>
              <a:rPr lang="en-US" sz="2000"/>
              <a:t>16. Joint Committee</a:t>
            </a:r>
          </a:p>
          <a:p>
            <a:pPr>
              <a:lnSpc>
                <a:spcPct val="90000"/>
              </a:lnSpc>
              <a:buFont typeface="Wingdings" pitchFamily="2" charset="2"/>
              <a:buNone/>
            </a:pPr>
            <a:r>
              <a:rPr lang="en-US" sz="2000"/>
              <a:t>17. Conference Committee</a:t>
            </a:r>
          </a:p>
          <a:p>
            <a:pPr>
              <a:lnSpc>
                <a:spcPct val="90000"/>
              </a:lnSpc>
              <a:buFont typeface="Wingdings" pitchFamily="2" charset="2"/>
              <a:buNone/>
            </a:pPr>
            <a:r>
              <a:rPr lang="en-US" sz="2000"/>
              <a:t>18. Bill</a:t>
            </a:r>
          </a:p>
          <a:p>
            <a:pPr>
              <a:lnSpc>
                <a:spcPct val="90000"/>
              </a:lnSpc>
              <a:buFont typeface="Wingdings" pitchFamily="2" charset="2"/>
              <a:buNone/>
            </a:pPr>
            <a:r>
              <a:rPr lang="en-US" sz="2000"/>
              <a:t>19. Rider</a:t>
            </a:r>
          </a:p>
          <a:p>
            <a:pPr>
              <a:lnSpc>
                <a:spcPct val="90000"/>
              </a:lnSpc>
              <a:buFont typeface="Wingdings" pitchFamily="2" charset="2"/>
              <a:buNone/>
            </a:pPr>
            <a:r>
              <a:rPr lang="en-US" sz="2000"/>
              <a:t>20. Discharge petition</a:t>
            </a:r>
          </a:p>
          <a:p>
            <a:pPr>
              <a:lnSpc>
                <a:spcPct val="90000"/>
              </a:lnSpc>
              <a:buFont typeface="Wingdings" pitchFamily="2" charset="2"/>
              <a:buNone/>
            </a:pPr>
            <a:r>
              <a:rPr lang="en-US" sz="2000"/>
              <a:t>21. Subcommittee</a:t>
            </a:r>
          </a:p>
          <a:p>
            <a:pPr>
              <a:lnSpc>
                <a:spcPct val="90000"/>
              </a:lnSpc>
              <a:buFont typeface="Wingdings" pitchFamily="2" charset="2"/>
              <a:buNone/>
            </a:pPr>
            <a:r>
              <a:rPr lang="en-US" sz="2000"/>
              <a:t>22. Filibuster</a:t>
            </a:r>
          </a:p>
          <a:p>
            <a:pPr>
              <a:lnSpc>
                <a:spcPct val="90000"/>
              </a:lnSpc>
              <a:buFont typeface="Wingdings" pitchFamily="2" charset="2"/>
              <a:buNone/>
            </a:pPr>
            <a:r>
              <a:rPr lang="en-US" sz="2000"/>
              <a:t>23. cloture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lnSpc>
                <a:spcPct val="75000"/>
              </a:lnSpc>
            </a:pPr>
            <a:r>
              <a:rPr lang="en-US" altLang="en-US" sz="3700">
                <a:solidFill>
                  <a:srgbClr val="FF0000"/>
                </a:solidFill>
              </a:rPr>
              <a:t>The House Rules Committee and Select Committees</a:t>
            </a:r>
          </a:p>
        </p:txBody>
      </p:sp>
      <p:sp>
        <p:nvSpPr>
          <p:cNvPr id="125955" name="Rectangle 3"/>
          <p:cNvSpPr>
            <a:spLocks noGrp="1" noChangeArrowheads="1"/>
          </p:cNvSpPr>
          <p:nvPr>
            <p:ph type="body" sz="half" idx="1"/>
          </p:nvPr>
        </p:nvSpPr>
        <p:spPr>
          <a:xfrm>
            <a:off x="457200" y="1600200"/>
            <a:ext cx="4033838" cy="4530725"/>
          </a:xfrm>
        </p:spPr>
        <p:txBody>
          <a:bodyPr/>
          <a:lstStyle/>
          <a:p>
            <a:pPr>
              <a:buFont typeface="Wingdings" pitchFamily="2" charset="2"/>
              <a:buNone/>
            </a:pPr>
            <a:r>
              <a:rPr lang="en-US" altLang="en-US" sz="2400">
                <a:solidFill>
                  <a:schemeClr val="accent2"/>
                </a:solidFill>
              </a:rPr>
              <a:t>The House Rules Committee</a:t>
            </a:r>
            <a:endParaRPr lang="en-US" altLang="en-US" sz="2400"/>
          </a:p>
          <a:p>
            <a:r>
              <a:rPr lang="en-US" altLang="en-US" sz="2400"/>
              <a:t>The Rules Committee decides whether and under what conditions the full House will consider a measure.</a:t>
            </a:r>
          </a:p>
          <a:p>
            <a:r>
              <a:rPr lang="en-US" altLang="en-US" sz="2400"/>
              <a:t>This places great power in the Rules Committee, as it can speed, delay, or even prevent House action on a measure.</a:t>
            </a:r>
          </a:p>
        </p:txBody>
      </p:sp>
      <p:sp>
        <p:nvSpPr>
          <p:cNvPr id="125956" name="Rectangle 4"/>
          <p:cNvSpPr>
            <a:spLocks noGrp="1" noChangeArrowheads="1"/>
          </p:cNvSpPr>
          <p:nvPr>
            <p:ph type="body" sz="half" idx="2"/>
          </p:nvPr>
        </p:nvSpPr>
        <p:spPr>
          <a:xfrm>
            <a:off x="4652963" y="1600200"/>
            <a:ext cx="4033837" cy="4530725"/>
          </a:xfrm>
        </p:spPr>
        <p:txBody>
          <a:bodyPr/>
          <a:lstStyle/>
          <a:p>
            <a:pPr>
              <a:buFont typeface="Wingdings" pitchFamily="2" charset="2"/>
              <a:buNone/>
            </a:pPr>
            <a:r>
              <a:rPr lang="en-US" altLang="en-US" sz="2400">
                <a:solidFill>
                  <a:schemeClr val="accent2"/>
                </a:solidFill>
              </a:rPr>
              <a:t>The Select Committees</a:t>
            </a:r>
            <a:endParaRPr lang="en-US" altLang="en-US" sz="2400"/>
          </a:p>
          <a:p>
            <a:r>
              <a:rPr lang="en-US" altLang="en-US" sz="2400">
                <a:solidFill>
                  <a:schemeClr val="folHlink"/>
                </a:solidFill>
              </a:rPr>
              <a:t>Select committees</a:t>
            </a:r>
            <a:r>
              <a:rPr lang="en-US" altLang="en-US" sz="2400"/>
              <a:t> are panels established to handle a specific matter and usually exist for a limited time.</a:t>
            </a:r>
          </a:p>
          <a:p>
            <a:r>
              <a:rPr lang="en-US" altLang="en-US" sz="2400"/>
              <a:t>Most select committees are formed to investigate a current matter.</a:t>
            </a:r>
          </a:p>
        </p:txBody>
      </p:sp>
      <p:pic>
        <p:nvPicPr>
          <p:cNvPr id="125957" name="Picture 5">
            <a:hlinkClick r:id="rId2" action="ppaction://hlinksldjump"/>
          </p:cNvPr>
          <p:cNvPicPr>
            <a:picLocks noChangeAspect="1" noChangeArrowheads="1"/>
          </p:cNvPicPr>
          <p:nvPr/>
        </p:nvPicPr>
        <p:blipFill>
          <a:blip r:embed="rId3" cstate="print"/>
          <a:srcRect/>
          <a:stretch>
            <a:fillRect/>
          </a:stretch>
        </p:blipFill>
        <p:spPr bwMode="auto">
          <a:xfrm>
            <a:off x="3778250" y="6184900"/>
            <a:ext cx="647700" cy="444500"/>
          </a:xfrm>
          <a:prstGeom prst="rect">
            <a:avLst/>
          </a:prstGeom>
          <a:noFill/>
        </p:spPr>
      </p:pic>
      <p:pic>
        <p:nvPicPr>
          <p:cNvPr id="125958" name="Picture 6">
            <a:hlinkClick r:id="" action="ppaction://noaction"/>
          </p:cNvPr>
          <p:cNvPicPr>
            <a:picLocks noChangeAspect="1" noChangeArrowheads="1"/>
          </p:cNvPicPr>
          <p:nvPr/>
        </p:nvPicPr>
        <p:blipFill>
          <a:blip r:embed="rId3" cstate="print"/>
          <a:srcRect/>
          <a:stretch>
            <a:fillRect/>
          </a:stretch>
        </p:blipFill>
        <p:spPr bwMode="auto">
          <a:xfrm>
            <a:off x="4578350" y="6197600"/>
            <a:ext cx="647700" cy="444500"/>
          </a:xfrm>
          <a:prstGeom prst="rect">
            <a:avLst/>
          </a:prstGeom>
          <a:noFill/>
        </p:spPr>
      </p:pic>
      <p:pic>
        <p:nvPicPr>
          <p:cNvPr id="125959" name="Picture 7">
            <a:hlinkClick r:id="rId4" action="ppaction://hlinksldjump"/>
          </p:cNvPr>
          <p:cNvPicPr>
            <a:picLocks noChangeAspect="1" noChangeArrowheads="1"/>
          </p:cNvPicPr>
          <p:nvPr/>
        </p:nvPicPr>
        <p:blipFill>
          <a:blip r:embed="rId3" cstate="print"/>
          <a:srcRect/>
          <a:stretch>
            <a:fillRect/>
          </a:stretch>
        </p:blipFill>
        <p:spPr bwMode="auto">
          <a:xfrm>
            <a:off x="2165350" y="6197600"/>
            <a:ext cx="647700" cy="4445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dissolve">
                                      <p:cBhvr>
                                        <p:cTn id="7" dur="500"/>
                                        <p:tgtEl>
                                          <p:spTgt spid="125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5955">
                                            <p:txEl>
                                              <p:pRg st="1" end="1"/>
                                            </p:txEl>
                                          </p:spTgt>
                                        </p:tgtEl>
                                        <p:attrNameLst>
                                          <p:attrName>style.visibility</p:attrName>
                                        </p:attrNameLst>
                                      </p:cBhvr>
                                      <p:to>
                                        <p:strVal val="visible"/>
                                      </p:to>
                                    </p:set>
                                    <p:animEffect transition="in" filter="dissolve">
                                      <p:cBhvr>
                                        <p:cTn id="12" dur="500"/>
                                        <p:tgtEl>
                                          <p:spTgt spid="1259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5955">
                                            <p:txEl>
                                              <p:pRg st="2" end="2"/>
                                            </p:txEl>
                                          </p:spTgt>
                                        </p:tgtEl>
                                        <p:attrNameLst>
                                          <p:attrName>style.visibility</p:attrName>
                                        </p:attrNameLst>
                                      </p:cBhvr>
                                      <p:to>
                                        <p:strVal val="visible"/>
                                      </p:to>
                                    </p:set>
                                    <p:animEffect transition="in" filter="dissolve">
                                      <p:cBhvr>
                                        <p:cTn id="17" dur="500"/>
                                        <p:tgtEl>
                                          <p:spTgt spid="1259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5956">
                                            <p:txEl>
                                              <p:pRg st="0" end="0"/>
                                            </p:txEl>
                                          </p:spTgt>
                                        </p:tgtEl>
                                        <p:attrNameLst>
                                          <p:attrName>style.visibility</p:attrName>
                                        </p:attrNameLst>
                                      </p:cBhvr>
                                      <p:to>
                                        <p:strVal val="visible"/>
                                      </p:to>
                                    </p:set>
                                    <p:animEffect transition="in" filter="dissolve">
                                      <p:cBhvr>
                                        <p:cTn id="22" dur="500"/>
                                        <p:tgtEl>
                                          <p:spTgt spid="12595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5956">
                                            <p:txEl>
                                              <p:pRg st="1" end="1"/>
                                            </p:txEl>
                                          </p:spTgt>
                                        </p:tgtEl>
                                        <p:attrNameLst>
                                          <p:attrName>style.visibility</p:attrName>
                                        </p:attrNameLst>
                                      </p:cBhvr>
                                      <p:to>
                                        <p:strVal val="visible"/>
                                      </p:to>
                                    </p:set>
                                    <p:animEffect transition="in" filter="dissolve">
                                      <p:cBhvr>
                                        <p:cTn id="27" dur="500"/>
                                        <p:tgtEl>
                                          <p:spTgt spid="12595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5956">
                                            <p:txEl>
                                              <p:pRg st="2" end="2"/>
                                            </p:txEl>
                                          </p:spTgt>
                                        </p:tgtEl>
                                        <p:attrNameLst>
                                          <p:attrName>style.visibility</p:attrName>
                                        </p:attrNameLst>
                                      </p:cBhvr>
                                      <p:to>
                                        <p:strVal val="visible"/>
                                      </p:to>
                                    </p:set>
                                    <p:animEffect transition="in" filter="dissolve">
                                      <p:cBhvr>
                                        <p:cTn id="32" dur="500"/>
                                        <p:tgtEl>
                                          <p:spTgt spid="1259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autoUpdateAnimBg="0"/>
      <p:bldP spid="125956"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a:t>The Bill in Committee</a:t>
            </a:r>
          </a:p>
        </p:txBody>
      </p:sp>
      <p:sp>
        <p:nvSpPr>
          <p:cNvPr id="129027" name="Rectangle 3"/>
          <p:cNvSpPr>
            <a:spLocks noGrp="1" noChangeArrowheads="1"/>
          </p:cNvSpPr>
          <p:nvPr>
            <p:ph type="body" sz="half" idx="1"/>
          </p:nvPr>
        </p:nvSpPr>
        <p:spPr>
          <a:xfrm>
            <a:off x="457200" y="1600200"/>
            <a:ext cx="4033838" cy="4530725"/>
          </a:xfrm>
        </p:spPr>
        <p:txBody>
          <a:bodyPr/>
          <a:lstStyle/>
          <a:p>
            <a:pPr>
              <a:lnSpc>
                <a:spcPct val="80000"/>
              </a:lnSpc>
              <a:buFont typeface="Wingdings" pitchFamily="2" charset="2"/>
              <a:buNone/>
            </a:pPr>
            <a:r>
              <a:rPr lang="en-US" altLang="en-US" sz="2400">
                <a:solidFill>
                  <a:schemeClr val="accent2"/>
                </a:solidFill>
              </a:rPr>
              <a:t>Discharge Petitions</a:t>
            </a:r>
            <a:endParaRPr lang="en-US" altLang="en-US" sz="2400"/>
          </a:p>
          <a:p>
            <a:pPr>
              <a:lnSpc>
                <a:spcPct val="80000"/>
              </a:lnSpc>
            </a:pPr>
            <a:r>
              <a:rPr lang="en-US" altLang="en-US" sz="2400"/>
              <a:t>Most bills die in committee, pigeonholed, or put away, never to be acted upon.</a:t>
            </a:r>
          </a:p>
          <a:p>
            <a:pPr>
              <a:lnSpc>
                <a:spcPct val="80000"/>
              </a:lnSpc>
            </a:pPr>
            <a:r>
              <a:rPr lang="en-US" altLang="en-US" sz="2400"/>
              <a:t>If a committee pigeonholes a bill that a majority of the House wishes to consider, it can be brought out of committee via a </a:t>
            </a:r>
            <a:r>
              <a:rPr lang="en-US" altLang="en-US" sz="2400">
                <a:solidFill>
                  <a:schemeClr val="folHlink"/>
                </a:solidFill>
              </a:rPr>
              <a:t>discharge petition</a:t>
            </a:r>
            <a:r>
              <a:rPr lang="en-US" altLang="en-US" sz="2400"/>
              <a:t>.</a:t>
            </a:r>
          </a:p>
        </p:txBody>
      </p:sp>
      <p:sp>
        <p:nvSpPr>
          <p:cNvPr id="129028" name="Rectangle 4"/>
          <p:cNvSpPr>
            <a:spLocks noGrp="1" noChangeArrowheads="1"/>
          </p:cNvSpPr>
          <p:nvPr>
            <p:ph type="body" sz="half" idx="2"/>
          </p:nvPr>
        </p:nvSpPr>
        <p:spPr>
          <a:xfrm>
            <a:off x="4652963" y="1600200"/>
            <a:ext cx="4033837" cy="4530725"/>
          </a:xfrm>
        </p:spPr>
        <p:txBody>
          <a:bodyPr/>
          <a:lstStyle/>
          <a:p>
            <a:pPr>
              <a:lnSpc>
                <a:spcPct val="80000"/>
              </a:lnSpc>
              <a:buFont typeface="Wingdings" pitchFamily="2" charset="2"/>
              <a:buNone/>
            </a:pPr>
            <a:r>
              <a:rPr lang="en-US" altLang="en-US" sz="2400" dirty="0">
                <a:solidFill>
                  <a:schemeClr val="accent2"/>
                </a:solidFill>
              </a:rPr>
              <a:t>Gathering Information</a:t>
            </a:r>
            <a:endParaRPr lang="en-US" altLang="en-US" sz="2400" dirty="0"/>
          </a:p>
          <a:p>
            <a:pPr>
              <a:lnSpc>
                <a:spcPct val="80000"/>
              </a:lnSpc>
            </a:pPr>
            <a:r>
              <a:rPr lang="en-US" altLang="en-US" sz="2400" dirty="0"/>
              <a:t>Most committees do their work through several </a:t>
            </a:r>
            <a:r>
              <a:rPr lang="en-US" altLang="en-US" sz="2400" dirty="0">
                <a:solidFill>
                  <a:schemeClr val="folHlink"/>
                </a:solidFill>
              </a:rPr>
              <a:t>subcommittees</a:t>
            </a:r>
            <a:r>
              <a:rPr lang="en-US" altLang="en-US" sz="2400" dirty="0"/>
              <a:t>— divisions of existing committees formed to address specific issues.</a:t>
            </a:r>
          </a:p>
        </p:txBody>
      </p:sp>
      <p:pic>
        <p:nvPicPr>
          <p:cNvPr id="129029" name="Picture 5">
            <a:hlinkClick r:id="rId2" action="ppaction://hlinksldjump"/>
          </p:cNvPr>
          <p:cNvPicPr>
            <a:picLocks noChangeAspect="1" noChangeArrowheads="1"/>
          </p:cNvPicPr>
          <p:nvPr/>
        </p:nvPicPr>
        <p:blipFill>
          <a:blip r:embed="rId3" cstate="print"/>
          <a:srcRect/>
          <a:stretch>
            <a:fillRect/>
          </a:stretch>
        </p:blipFill>
        <p:spPr bwMode="auto">
          <a:xfrm>
            <a:off x="2952750" y="6197600"/>
            <a:ext cx="647700" cy="444500"/>
          </a:xfrm>
          <a:prstGeom prst="rect">
            <a:avLst/>
          </a:prstGeom>
          <a:noFill/>
        </p:spPr>
      </p:pic>
      <p:pic>
        <p:nvPicPr>
          <p:cNvPr id="129030" name="Picture 6">
            <a:hlinkClick r:id="" action="ppaction://noaction"/>
          </p:cNvPr>
          <p:cNvPicPr>
            <a:picLocks noChangeAspect="1" noChangeArrowheads="1"/>
          </p:cNvPicPr>
          <p:nvPr/>
        </p:nvPicPr>
        <p:blipFill>
          <a:blip r:embed="rId3" cstate="print"/>
          <a:srcRect/>
          <a:stretch>
            <a:fillRect/>
          </a:stretch>
        </p:blipFill>
        <p:spPr bwMode="auto">
          <a:xfrm>
            <a:off x="4578350" y="6197600"/>
            <a:ext cx="647700" cy="444500"/>
          </a:xfrm>
          <a:prstGeom prst="rect">
            <a:avLst/>
          </a:prstGeom>
          <a:noFill/>
        </p:spPr>
      </p:pic>
      <p:pic>
        <p:nvPicPr>
          <p:cNvPr id="129031" name="Picture 7">
            <a:hlinkClick r:id="rId4" action="ppaction://hlinksldjump"/>
          </p:cNvPr>
          <p:cNvPicPr>
            <a:picLocks noChangeAspect="1" noChangeArrowheads="1"/>
          </p:cNvPicPr>
          <p:nvPr/>
        </p:nvPicPr>
        <p:blipFill>
          <a:blip r:embed="rId3" cstate="print"/>
          <a:srcRect/>
          <a:stretch>
            <a:fillRect/>
          </a:stretch>
        </p:blipFill>
        <p:spPr bwMode="auto">
          <a:xfrm>
            <a:off x="2165350" y="6197600"/>
            <a:ext cx="647700" cy="4445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dissolve">
                                      <p:cBhvr>
                                        <p:cTn id="7" dur="500"/>
                                        <p:tgtEl>
                                          <p:spTgt spid="129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9027">
                                            <p:txEl>
                                              <p:pRg st="1" end="1"/>
                                            </p:txEl>
                                          </p:spTgt>
                                        </p:tgtEl>
                                        <p:attrNameLst>
                                          <p:attrName>style.visibility</p:attrName>
                                        </p:attrNameLst>
                                      </p:cBhvr>
                                      <p:to>
                                        <p:strVal val="visible"/>
                                      </p:to>
                                    </p:set>
                                    <p:animEffect transition="in" filter="dissolve">
                                      <p:cBhvr>
                                        <p:cTn id="12" dur="500"/>
                                        <p:tgtEl>
                                          <p:spTgt spid="1290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9027">
                                            <p:txEl>
                                              <p:pRg st="2" end="2"/>
                                            </p:txEl>
                                          </p:spTgt>
                                        </p:tgtEl>
                                        <p:attrNameLst>
                                          <p:attrName>style.visibility</p:attrName>
                                        </p:attrNameLst>
                                      </p:cBhvr>
                                      <p:to>
                                        <p:strVal val="visible"/>
                                      </p:to>
                                    </p:set>
                                    <p:animEffect transition="in" filter="dissolve">
                                      <p:cBhvr>
                                        <p:cTn id="17" dur="500"/>
                                        <p:tgtEl>
                                          <p:spTgt spid="1290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9028">
                                            <p:txEl>
                                              <p:pRg st="0" end="0"/>
                                            </p:txEl>
                                          </p:spTgt>
                                        </p:tgtEl>
                                        <p:attrNameLst>
                                          <p:attrName>style.visibility</p:attrName>
                                        </p:attrNameLst>
                                      </p:cBhvr>
                                      <p:to>
                                        <p:strVal val="visible"/>
                                      </p:to>
                                    </p:set>
                                    <p:animEffect transition="in" filter="dissolve">
                                      <p:cBhvr>
                                        <p:cTn id="22" dur="500"/>
                                        <p:tgtEl>
                                          <p:spTgt spid="12902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9028">
                                            <p:txEl>
                                              <p:pRg st="1" end="1"/>
                                            </p:txEl>
                                          </p:spTgt>
                                        </p:tgtEl>
                                        <p:attrNameLst>
                                          <p:attrName>style.visibility</p:attrName>
                                        </p:attrNameLst>
                                      </p:cBhvr>
                                      <p:to>
                                        <p:strVal val="visible"/>
                                      </p:to>
                                    </p:set>
                                    <p:animEffect transition="in" filter="dissolve">
                                      <p:cBhvr>
                                        <p:cTn id="27" dur="500"/>
                                        <p:tgtEl>
                                          <p:spTgt spid="1290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autoUpdateAnimBg="0"/>
      <p:bldP spid="129028"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5" name="Rectangle 3"/>
          <p:cNvSpPr>
            <a:spLocks noGrp="1" noChangeArrowheads="1"/>
          </p:cNvSpPr>
          <p:nvPr>
            <p:ph type="title"/>
          </p:nvPr>
        </p:nvSpPr>
        <p:spPr/>
        <p:txBody>
          <a:bodyPr/>
          <a:lstStyle/>
          <a:p>
            <a:r>
              <a:rPr lang="en-US" altLang="en-US"/>
              <a:t>Voting on a Bill</a:t>
            </a:r>
          </a:p>
        </p:txBody>
      </p:sp>
      <p:sp>
        <p:nvSpPr>
          <p:cNvPr id="131076" name="Rectangle 4"/>
          <p:cNvSpPr>
            <a:spLocks noGrp="1" noChangeArrowheads="1"/>
          </p:cNvSpPr>
          <p:nvPr>
            <p:ph type="body" idx="1"/>
          </p:nvPr>
        </p:nvSpPr>
        <p:spPr>
          <a:xfrm>
            <a:off x="457200" y="1600200"/>
            <a:ext cx="8229600" cy="3676650"/>
          </a:xfrm>
        </p:spPr>
        <p:txBody>
          <a:bodyPr/>
          <a:lstStyle/>
          <a:p>
            <a:pPr marL="336550" indent="-336550">
              <a:lnSpc>
                <a:spcPct val="80000"/>
              </a:lnSpc>
              <a:buFont typeface="Wingdings" pitchFamily="2" charset="2"/>
              <a:buNone/>
            </a:pPr>
            <a:r>
              <a:rPr lang="en-US" altLang="en-US" sz="2000" dirty="0"/>
              <a:t>There are four methods of taking a floor vote in the House:</a:t>
            </a:r>
            <a:br>
              <a:rPr lang="en-US" altLang="en-US" sz="2000" dirty="0"/>
            </a:br>
            <a:endParaRPr lang="en-US" altLang="en-US" sz="2000" dirty="0"/>
          </a:p>
          <a:p>
            <a:pPr marL="336550" indent="-336550">
              <a:lnSpc>
                <a:spcPct val="80000"/>
              </a:lnSpc>
              <a:buFontTx/>
              <a:buAutoNum type="arabicPeriod"/>
            </a:pPr>
            <a:r>
              <a:rPr lang="en-US" altLang="en-US" sz="2000" dirty="0"/>
              <a:t>During voice votes the Speaker calls for the </a:t>
            </a:r>
            <a:r>
              <a:rPr lang="en-US" altLang="en-US" sz="2000" dirty="0" smtClean="0"/>
              <a:t>“ayes</a:t>
            </a:r>
            <a:r>
              <a:rPr lang="en-US" altLang="en-US" sz="2000" dirty="0"/>
              <a:t>” and then the “noes.”</a:t>
            </a:r>
          </a:p>
          <a:p>
            <a:pPr marL="336550" indent="-336550">
              <a:lnSpc>
                <a:spcPct val="80000"/>
              </a:lnSpc>
              <a:buFontTx/>
              <a:buAutoNum type="arabicPeriod"/>
            </a:pPr>
            <a:r>
              <a:rPr lang="en-US" altLang="en-US" sz="2000" dirty="0"/>
              <a:t>In a standing vote, members in favor of for and then those opposed to the bill rise and then are counted by the clerk.</a:t>
            </a:r>
          </a:p>
          <a:p>
            <a:pPr marL="336550" indent="-336550">
              <a:lnSpc>
                <a:spcPct val="80000"/>
              </a:lnSpc>
              <a:buFontTx/>
              <a:buAutoNum type="arabicPeriod"/>
            </a:pPr>
            <a:r>
              <a:rPr lang="en-US" altLang="en-US" sz="2000" dirty="0"/>
              <a:t>One fifth of a quorum can demand a teller vote, in which the Speaker names two tellers, for and against, and members pass by each one to be counted.</a:t>
            </a:r>
          </a:p>
          <a:p>
            <a:pPr marL="336550" indent="-336550">
              <a:lnSpc>
                <a:spcPct val="80000"/>
              </a:lnSpc>
              <a:buFontTx/>
              <a:buAutoNum type="arabicPeriod"/>
            </a:pPr>
            <a:r>
              <a:rPr lang="en-US" altLang="en-US" sz="2000" dirty="0"/>
              <a:t>A roll-call vote may be demanded by one fifth of the members present.</a:t>
            </a:r>
          </a:p>
          <a:p>
            <a:pPr marL="336550" indent="-336550">
              <a:lnSpc>
                <a:spcPct val="80000"/>
              </a:lnSpc>
            </a:pPr>
            <a:endParaRPr lang="en-US" altLang="en-US" sz="2000" dirty="0"/>
          </a:p>
        </p:txBody>
      </p:sp>
      <p:pic>
        <p:nvPicPr>
          <p:cNvPr id="131077" name="Picture 5">
            <a:hlinkClick r:id="rId2" action="ppaction://hlinksldjump"/>
          </p:cNvPr>
          <p:cNvPicPr>
            <a:picLocks noChangeAspect="1" noChangeArrowheads="1"/>
          </p:cNvPicPr>
          <p:nvPr/>
        </p:nvPicPr>
        <p:blipFill>
          <a:blip r:embed="rId3" cstate="print"/>
          <a:srcRect/>
          <a:stretch>
            <a:fillRect/>
          </a:stretch>
        </p:blipFill>
        <p:spPr bwMode="auto">
          <a:xfrm>
            <a:off x="2952750" y="6197600"/>
            <a:ext cx="647700" cy="444500"/>
          </a:xfrm>
          <a:prstGeom prst="rect">
            <a:avLst/>
          </a:prstGeom>
          <a:noFill/>
        </p:spPr>
      </p:pic>
      <p:pic>
        <p:nvPicPr>
          <p:cNvPr id="131078" name="Picture 6">
            <a:hlinkClick r:id="" action="ppaction://noaction"/>
          </p:cNvPr>
          <p:cNvPicPr>
            <a:picLocks noChangeAspect="1" noChangeArrowheads="1"/>
          </p:cNvPicPr>
          <p:nvPr/>
        </p:nvPicPr>
        <p:blipFill>
          <a:blip r:embed="rId3" cstate="print"/>
          <a:srcRect/>
          <a:stretch>
            <a:fillRect/>
          </a:stretch>
        </p:blipFill>
        <p:spPr bwMode="auto">
          <a:xfrm>
            <a:off x="4578350" y="6197600"/>
            <a:ext cx="647700" cy="444500"/>
          </a:xfrm>
          <a:prstGeom prst="rect">
            <a:avLst/>
          </a:prstGeom>
          <a:noFill/>
        </p:spPr>
      </p:pic>
      <p:pic>
        <p:nvPicPr>
          <p:cNvPr id="131079" name="Picture 7">
            <a:hlinkClick r:id="rId4" action="ppaction://hlinksldjump"/>
          </p:cNvPr>
          <p:cNvPicPr>
            <a:picLocks noChangeAspect="1" noChangeArrowheads="1"/>
          </p:cNvPicPr>
          <p:nvPr/>
        </p:nvPicPr>
        <p:blipFill>
          <a:blip r:embed="rId3" cstate="print"/>
          <a:srcRect/>
          <a:stretch>
            <a:fillRect/>
          </a:stretch>
        </p:blipFill>
        <p:spPr bwMode="auto">
          <a:xfrm>
            <a:off x="2165350" y="6197600"/>
            <a:ext cx="647700" cy="4445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076">
                                            <p:txEl>
                                              <p:pRg st="0" end="0"/>
                                            </p:txEl>
                                          </p:spTgt>
                                        </p:tgtEl>
                                        <p:attrNameLst>
                                          <p:attrName>style.visibility</p:attrName>
                                        </p:attrNameLst>
                                      </p:cBhvr>
                                      <p:to>
                                        <p:strVal val="visible"/>
                                      </p:to>
                                    </p:set>
                                    <p:animEffect transition="in" filter="dissolve">
                                      <p:cBhvr>
                                        <p:cTn id="7" dur="500"/>
                                        <p:tgtEl>
                                          <p:spTgt spid="131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1076">
                                            <p:txEl>
                                              <p:pRg st="1" end="1"/>
                                            </p:txEl>
                                          </p:spTgt>
                                        </p:tgtEl>
                                        <p:attrNameLst>
                                          <p:attrName>style.visibility</p:attrName>
                                        </p:attrNameLst>
                                      </p:cBhvr>
                                      <p:to>
                                        <p:strVal val="visible"/>
                                      </p:to>
                                    </p:set>
                                    <p:animEffect transition="in" filter="dissolve">
                                      <p:cBhvr>
                                        <p:cTn id="12" dur="500"/>
                                        <p:tgtEl>
                                          <p:spTgt spid="1310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1076">
                                            <p:txEl>
                                              <p:pRg st="2" end="2"/>
                                            </p:txEl>
                                          </p:spTgt>
                                        </p:tgtEl>
                                        <p:attrNameLst>
                                          <p:attrName>style.visibility</p:attrName>
                                        </p:attrNameLst>
                                      </p:cBhvr>
                                      <p:to>
                                        <p:strVal val="visible"/>
                                      </p:to>
                                    </p:set>
                                    <p:animEffect transition="in" filter="dissolve">
                                      <p:cBhvr>
                                        <p:cTn id="17" dur="500"/>
                                        <p:tgtEl>
                                          <p:spTgt spid="1310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1076">
                                            <p:txEl>
                                              <p:pRg st="3" end="3"/>
                                            </p:txEl>
                                          </p:spTgt>
                                        </p:tgtEl>
                                        <p:attrNameLst>
                                          <p:attrName>style.visibility</p:attrName>
                                        </p:attrNameLst>
                                      </p:cBhvr>
                                      <p:to>
                                        <p:strVal val="visible"/>
                                      </p:to>
                                    </p:set>
                                    <p:animEffect transition="in" filter="dissolve">
                                      <p:cBhvr>
                                        <p:cTn id="22" dur="500"/>
                                        <p:tgtEl>
                                          <p:spTgt spid="1310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1076">
                                            <p:txEl>
                                              <p:pRg st="4" end="4"/>
                                            </p:txEl>
                                          </p:spTgt>
                                        </p:tgtEl>
                                        <p:attrNameLst>
                                          <p:attrName>style.visibility</p:attrName>
                                        </p:attrNameLst>
                                      </p:cBhvr>
                                      <p:to>
                                        <p:strVal val="visible"/>
                                      </p:to>
                                    </p:set>
                                    <p:animEffect transition="in" filter="dissolve">
                                      <p:cBhvr>
                                        <p:cTn id="27" dur="500"/>
                                        <p:tgtEl>
                                          <p:spTgt spid="13107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90588"/>
            <a:ext cx="7620000" cy="507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74062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ltLang="en-US" sz="4000"/>
              <a:t>Introducing a Bill and Rules for Debate in the Senate</a:t>
            </a:r>
          </a:p>
        </p:txBody>
      </p:sp>
      <p:sp>
        <p:nvSpPr>
          <p:cNvPr id="132099" name="Rectangle 3"/>
          <p:cNvSpPr>
            <a:spLocks noGrp="1" noChangeArrowheads="1"/>
          </p:cNvSpPr>
          <p:nvPr>
            <p:ph type="body" idx="1"/>
          </p:nvPr>
        </p:nvSpPr>
        <p:spPr>
          <a:xfrm>
            <a:off x="457200" y="1600200"/>
            <a:ext cx="8229600" cy="4446588"/>
          </a:xfrm>
        </p:spPr>
        <p:txBody>
          <a:bodyPr/>
          <a:lstStyle/>
          <a:p>
            <a:pPr>
              <a:lnSpc>
                <a:spcPct val="80000"/>
              </a:lnSpc>
              <a:buFont typeface="Wingdings" pitchFamily="2" charset="2"/>
              <a:buNone/>
            </a:pPr>
            <a:r>
              <a:rPr lang="en-US" altLang="en-US">
                <a:solidFill>
                  <a:schemeClr val="accent2"/>
                </a:solidFill>
              </a:rPr>
              <a:t>Introducing a Bill</a:t>
            </a:r>
            <a:endParaRPr lang="en-US" altLang="en-US"/>
          </a:p>
          <a:p>
            <a:pPr>
              <a:lnSpc>
                <a:spcPct val="80000"/>
              </a:lnSpc>
            </a:pPr>
            <a:r>
              <a:rPr lang="en-US" altLang="en-US" sz="2400"/>
              <a:t>Bills are introduced by senators, who are formally recognized for that purpose.</a:t>
            </a:r>
          </a:p>
          <a:p>
            <a:pPr>
              <a:lnSpc>
                <a:spcPct val="80000"/>
              </a:lnSpc>
            </a:pPr>
            <a:r>
              <a:rPr lang="en-US" altLang="en-US" sz="2400"/>
              <a:t>Proceedings are much less formal in the Senate compared to the House.</a:t>
            </a:r>
          </a:p>
          <a:p>
            <a:pPr>
              <a:lnSpc>
                <a:spcPct val="80000"/>
              </a:lnSpc>
              <a:buFont typeface="Wingdings" pitchFamily="2" charset="2"/>
              <a:buNone/>
            </a:pPr>
            <a:r>
              <a:rPr lang="en-US" altLang="en-US">
                <a:solidFill>
                  <a:schemeClr val="accent2"/>
                </a:solidFill>
              </a:rPr>
              <a:t>Rules for Debate</a:t>
            </a:r>
            <a:endParaRPr lang="en-US" altLang="en-US"/>
          </a:p>
          <a:p>
            <a:pPr>
              <a:lnSpc>
                <a:spcPct val="80000"/>
              </a:lnSpc>
            </a:pPr>
            <a:r>
              <a:rPr lang="en-US" altLang="en-US" sz="2400"/>
              <a:t>The major differences between House and Senate rules regard debate over measures.</a:t>
            </a:r>
          </a:p>
          <a:p>
            <a:pPr>
              <a:lnSpc>
                <a:spcPct val="80000"/>
              </a:lnSpc>
            </a:pPr>
            <a:r>
              <a:rPr lang="en-US" altLang="en-US" sz="2400"/>
              <a:t>As a general matter, senators may speak on the floor for as long as they wish. </a:t>
            </a:r>
          </a:p>
          <a:p>
            <a:pPr>
              <a:lnSpc>
                <a:spcPct val="80000"/>
              </a:lnSpc>
            </a:pPr>
            <a:r>
              <a:rPr lang="en-US" altLang="en-US" sz="2400"/>
              <a:t>This freedom of debate allows for the fullest possible discussion of matters on the floor.</a:t>
            </a:r>
          </a:p>
        </p:txBody>
      </p:sp>
      <p:pic>
        <p:nvPicPr>
          <p:cNvPr id="132100" name="Picture 4">
            <a:hlinkClick r:id="rId2" action="ppaction://hlinksldjump"/>
          </p:cNvPr>
          <p:cNvPicPr>
            <a:picLocks noChangeAspect="1" noChangeArrowheads="1"/>
          </p:cNvPicPr>
          <p:nvPr/>
        </p:nvPicPr>
        <p:blipFill>
          <a:blip r:embed="rId3" cstate="print"/>
          <a:srcRect/>
          <a:stretch>
            <a:fillRect/>
          </a:stretch>
        </p:blipFill>
        <p:spPr bwMode="auto">
          <a:xfrm>
            <a:off x="3778250" y="6184900"/>
            <a:ext cx="647700" cy="444500"/>
          </a:xfrm>
          <a:prstGeom prst="rect">
            <a:avLst/>
          </a:prstGeom>
          <a:noFill/>
        </p:spPr>
      </p:pic>
      <p:pic>
        <p:nvPicPr>
          <p:cNvPr id="132101" name="Picture 5">
            <a:hlinkClick r:id="rId4" action="ppaction://hlinksldjump"/>
          </p:cNvPr>
          <p:cNvPicPr>
            <a:picLocks noChangeAspect="1" noChangeArrowheads="1"/>
          </p:cNvPicPr>
          <p:nvPr/>
        </p:nvPicPr>
        <p:blipFill>
          <a:blip r:embed="rId3" cstate="print"/>
          <a:srcRect/>
          <a:stretch>
            <a:fillRect/>
          </a:stretch>
        </p:blipFill>
        <p:spPr bwMode="auto">
          <a:xfrm>
            <a:off x="2965450" y="6197600"/>
            <a:ext cx="647700" cy="444500"/>
          </a:xfrm>
          <a:prstGeom prst="rect">
            <a:avLst/>
          </a:prstGeom>
          <a:noFill/>
        </p:spPr>
      </p:pic>
      <p:pic>
        <p:nvPicPr>
          <p:cNvPr id="132102" name="Picture 6">
            <a:hlinkClick r:id="rId5" action="ppaction://hlinksldjump"/>
          </p:cNvPr>
          <p:cNvPicPr>
            <a:picLocks noChangeAspect="1" noChangeArrowheads="1"/>
          </p:cNvPicPr>
          <p:nvPr/>
        </p:nvPicPr>
        <p:blipFill>
          <a:blip r:embed="rId3" cstate="print"/>
          <a:srcRect/>
          <a:stretch>
            <a:fillRect/>
          </a:stretch>
        </p:blipFill>
        <p:spPr bwMode="auto">
          <a:xfrm>
            <a:off x="2165350" y="6197600"/>
            <a:ext cx="647700" cy="4445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dissolve">
                                      <p:cBhvr>
                                        <p:cTn id="7" dur="500"/>
                                        <p:tgtEl>
                                          <p:spTgt spid="132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2099">
                                            <p:txEl>
                                              <p:pRg st="1" end="1"/>
                                            </p:txEl>
                                          </p:spTgt>
                                        </p:tgtEl>
                                        <p:attrNameLst>
                                          <p:attrName>style.visibility</p:attrName>
                                        </p:attrNameLst>
                                      </p:cBhvr>
                                      <p:to>
                                        <p:strVal val="visible"/>
                                      </p:to>
                                    </p:set>
                                    <p:animEffect transition="in" filter="dissolve">
                                      <p:cBhvr>
                                        <p:cTn id="12" dur="500"/>
                                        <p:tgtEl>
                                          <p:spTgt spid="132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2099">
                                            <p:txEl>
                                              <p:pRg st="2" end="2"/>
                                            </p:txEl>
                                          </p:spTgt>
                                        </p:tgtEl>
                                        <p:attrNameLst>
                                          <p:attrName>style.visibility</p:attrName>
                                        </p:attrNameLst>
                                      </p:cBhvr>
                                      <p:to>
                                        <p:strVal val="visible"/>
                                      </p:to>
                                    </p:set>
                                    <p:animEffect transition="in" filter="dissolve">
                                      <p:cBhvr>
                                        <p:cTn id="17" dur="500"/>
                                        <p:tgtEl>
                                          <p:spTgt spid="132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2099">
                                            <p:txEl>
                                              <p:pRg st="3" end="3"/>
                                            </p:txEl>
                                          </p:spTgt>
                                        </p:tgtEl>
                                        <p:attrNameLst>
                                          <p:attrName>style.visibility</p:attrName>
                                        </p:attrNameLst>
                                      </p:cBhvr>
                                      <p:to>
                                        <p:strVal val="visible"/>
                                      </p:to>
                                    </p:set>
                                    <p:animEffect transition="in" filter="dissolve">
                                      <p:cBhvr>
                                        <p:cTn id="22" dur="500"/>
                                        <p:tgtEl>
                                          <p:spTgt spid="132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2099">
                                            <p:txEl>
                                              <p:pRg st="4" end="4"/>
                                            </p:txEl>
                                          </p:spTgt>
                                        </p:tgtEl>
                                        <p:attrNameLst>
                                          <p:attrName>style.visibility</p:attrName>
                                        </p:attrNameLst>
                                      </p:cBhvr>
                                      <p:to>
                                        <p:strVal val="visible"/>
                                      </p:to>
                                    </p:set>
                                    <p:animEffect transition="in" filter="dissolve">
                                      <p:cBhvr>
                                        <p:cTn id="27" dur="500"/>
                                        <p:tgtEl>
                                          <p:spTgt spid="132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2099">
                                            <p:txEl>
                                              <p:pRg st="5" end="5"/>
                                            </p:txEl>
                                          </p:spTgt>
                                        </p:tgtEl>
                                        <p:attrNameLst>
                                          <p:attrName>style.visibility</p:attrName>
                                        </p:attrNameLst>
                                      </p:cBhvr>
                                      <p:to>
                                        <p:strVal val="visible"/>
                                      </p:to>
                                    </p:set>
                                    <p:animEffect transition="in" filter="dissolve">
                                      <p:cBhvr>
                                        <p:cTn id="32" dur="500"/>
                                        <p:tgtEl>
                                          <p:spTgt spid="1320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2099">
                                            <p:txEl>
                                              <p:pRg st="6" end="6"/>
                                            </p:txEl>
                                          </p:spTgt>
                                        </p:tgtEl>
                                        <p:attrNameLst>
                                          <p:attrName>style.visibility</p:attrName>
                                        </p:attrNameLst>
                                      </p:cBhvr>
                                      <p:to>
                                        <p:strVal val="visible"/>
                                      </p:to>
                                    </p:set>
                                    <p:animEffect transition="in" filter="dissolve">
                                      <p:cBhvr>
                                        <p:cTn id="37" dur="500"/>
                                        <p:tgtEl>
                                          <p:spTgt spid="132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ltLang="en-US" dirty="0"/>
              <a:t>Filibuster and </a:t>
            </a:r>
            <a:r>
              <a:rPr lang="en-US" altLang="en-US" dirty="0" smtClean="0"/>
              <a:t>Cloture *</a:t>
            </a:r>
            <a:endParaRPr lang="en-US" altLang="en-US" dirty="0"/>
          </a:p>
        </p:txBody>
      </p:sp>
      <p:sp>
        <p:nvSpPr>
          <p:cNvPr id="133123" name="Rectangle 3"/>
          <p:cNvSpPr>
            <a:spLocks noGrp="1" noChangeArrowheads="1"/>
          </p:cNvSpPr>
          <p:nvPr>
            <p:ph type="body" sz="half" idx="1"/>
          </p:nvPr>
        </p:nvSpPr>
        <p:spPr>
          <a:xfrm>
            <a:off x="457200" y="1600200"/>
            <a:ext cx="4033838" cy="4530725"/>
          </a:xfrm>
        </p:spPr>
        <p:txBody>
          <a:bodyPr/>
          <a:lstStyle/>
          <a:p>
            <a:pPr>
              <a:lnSpc>
                <a:spcPct val="80000"/>
              </a:lnSpc>
              <a:buFont typeface="Wingdings" pitchFamily="2" charset="2"/>
              <a:buNone/>
            </a:pPr>
            <a:r>
              <a:rPr lang="en-US" altLang="en-US" sz="2400">
                <a:solidFill>
                  <a:schemeClr val="accent2"/>
                </a:solidFill>
              </a:rPr>
              <a:t>Filibuster</a:t>
            </a:r>
            <a:endParaRPr lang="en-US" altLang="en-US" sz="2400"/>
          </a:p>
          <a:p>
            <a:pPr>
              <a:lnSpc>
                <a:spcPct val="80000"/>
              </a:lnSpc>
            </a:pPr>
            <a:r>
              <a:rPr lang="en-US" altLang="en-US" sz="2400"/>
              <a:t>A </a:t>
            </a:r>
            <a:r>
              <a:rPr lang="en-US" altLang="en-US" sz="2400">
                <a:solidFill>
                  <a:schemeClr val="folHlink"/>
                </a:solidFill>
              </a:rPr>
              <a:t>filibuster</a:t>
            </a:r>
            <a:r>
              <a:rPr lang="en-US" altLang="en-US" sz="2400"/>
              <a:t> is an attempt to “talk a bill to death” or not vote on a confirmation.</a:t>
            </a:r>
          </a:p>
          <a:p>
            <a:pPr>
              <a:lnSpc>
                <a:spcPct val="80000"/>
              </a:lnSpc>
            </a:pPr>
            <a:r>
              <a:rPr lang="en-US" altLang="en-US" sz="2400"/>
              <a:t>Longest filibuster was 24 hours, 18 minutes.</a:t>
            </a:r>
          </a:p>
          <a:p>
            <a:pPr>
              <a:lnSpc>
                <a:spcPct val="80000"/>
              </a:lnSpc>
            </a:pPr>
            <a:r>
              <a:rPr lang="en-US" altLang="en-US" sz="2400"/>
              <a:t>A senator may exercise his or her right of holding the floor as long as necessary, and in essence talk until a measure is dropped.</a:t>
            </a:r>
          </a:p>
        </p:txBody>
      </p:sp>
      <p:sp>
        <p:nvSpPr>
          <p:cNvPr id="133124" name="Rectangle 4"/>
          <p:cNvSpPr>
            <a:spLocks noGrp="1" noChangeArrowheads="1"/>
          </p:cNvSpPr>
          <p:nvPr>
            <p:ph type="body" sz="half" idx="2"/>
          </p:nvPr>
        </p:nvSpPr>
        <p:spPr>
          <a:xfrm>
            <a:off x="4652963" y="1600200"/>
            <a:ext cx="4033837" cy="4530725"/>
          </a:xfrm>
        </p:spPr>
        <p:txBody>
          <a:bodyPr/>
          <a:lstStyle/>
          <a:p>
            <a:pPr>
              <a:buFont typeface="Wingdings" pitchFamily="2" charset="2"/>
              <a:buNone/>
            </a:pPr>
            <a:r>
              <a:rPr lang="en-US" altLang="en-US" sz="2400" dirty="0">
                <a:solidFill>
                  <a:schemeClr val="accent2"/>
                </a:solidFill>
              </a:rPr>
              <a:t>The Cloture Rule</a:t>
            </a:r>
            <a:endParaRPr lang="en-US" altLang="en-US" sz="2400" dirty="0"/>
          </a:p>
          <a:p>
            <a:r>
              <a:rPr lang="en-US" altLang="en-US" sz="2400" dirty="0"/>
              <a:t>Rule XXII in the Standing Rules of the Senate deals with </a:t>
            </a:r>
            <a:r>
              <a:rPr lang="en-US" altLang="en-US" sz="2400" dirty="0">
                <a:solidFill>
                  <a:schemeClr val="folHlink"/>
                </a:solidFill>
              </a:rPr>
              <a:t>cloture</a:t>
            </a:r>
            <a:r>
              <a:rPr lang="en-US" altLang="en-US" sz="2400" dirty="0"/>
              <a:t>, or limiting debate</a:t>
            </a:r>
          </a:p>
          <a:p>
            <a:r>
              <a:rPr lang="en-US" altLang="en-US" sz="2400" dirty="0"/>
              <a:t>If at least 60 senators vote for cloture, no more than another 30 hours may be spent on debate, forcing a vote on a bill.</a:t>
            </a:r>
          </a:p>
        </p:txBody>
      </p:sp>
      <p:pic>
        <p:nvPicPr>
          <p:cNvPr id="133126" name="Picture 6">
            <a:hlinkClick r:id="rId2" action="ppaction://hlinksldjump"/>
          </p:cNvPr>
          <p:cNvPicPr>
            <a:picLocks noChangeAspect="1" noChangeArrowheads="1"/>
          </p:cNvPicPr>
          <p:nvPr/>
        </p:nvPicPr>
        <p:blipFill>
          <a:blip r:embed="rId3" cstate="print"/>
          <a:srcRect/>
          <a:stretch>
            <a:fillRect/>
          </a:stretch>
        </p:blipFill>
        <p:spPr bwMode="auto">
          <a:xfrm>
            <a:off x="2965450" y="6197600"/>
            <a:ext cx="647700" cy="444500"/>
          </a:xfrm>
          <a:prstGeom prst="rect">
            <a:avLst/>
          </a:prstGeom>
          <a:noFill/>
        </p:spPr>
      </p:pic>
      <p:pic>
        <p:nvPicPr>
          <p:cNvPr id="133127" name="Picture 7">
            <a:hlinkClick r:id="rId4" action="ppaction://hlinksldjump"/>
          </p:cNvPr>
          <p:cNvPicPr>
            <a:picLocks noChangeAspect="1" noChangeArrowheads="1"/>
          </p:cNvPicPr>
          <p:nvPr/>
        </p:nvPicPr>
        <p:blipFill>
          <a:blip r:embed="rId3" cstate="print"/>
          <a:srcRect/>
          <a:stretch>
            <a:fillRect/>
          </a:stretch>
        </p:blipFill>
        <p:spPr bwMode="auto">
          <a:xfrm>
            <a:off x="2165350" y="6197600"/>
            <a:ext cx="647700" cy="4445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dissolve">
                                      <p:cBhvr>
                                        <p:cTn id="7" dur="500"/>
                                        <p:tgtEl>
                                          <p:spTgt spid="133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23">
                                            <p:txEl>
                                              <p:pRg st="1" end="1"/>
                                            </p:txEl>
                                          </p:spTgt>
                                        </p:tgtEl>
                                        <p:attrNameLst>
                                          <p:attrName>style.visibility</p:attrName>
                                        </p:attrNameLst>
                                      </p:cBhvr>
                                      <p:to>
                                        <p:strVal val="visible"/>
                                      </p:to>
                                    </p:set>
                                    <p:animEffect transition="in" filter="dissolve">
                                      <p:cBhvr>
                                        <p:cTn id="12" dur="500"/>
                                        <p:tgtEl>
                                          <p:spTgt spid="133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23">
                                            <p:txEl>
                                              <p:pRg st="2" end="2"/>
                                            </p:txEl>
                                          </p:spTgt>
                                        </p:tgtEl>
                                        <p:attrNameLst>
                                          <p:attrName>style.visibility</p:attrName>
                                        </p:attrNameLst>
                                      </p:cBhvr>
                                      <p:to>
                                        <p:strVal val="visible"/>
                                      </p:to>
                                    </p:set>
                                    <p:animEffect transition="in" filter="dissolve">
                                      <p:cBhvr>
                                        <p:cTn id="17" dur="500"/>
                                        <p:tgtEl>
                                          <p:spTgt spid="133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123">
                                            <p:txEl>
                                              <p:pRg st="3" end="3"/>
                                            </p:txEl>
                                          </p:spTgt>
                                        </p:tgtEl>
                                        <p:attrNameLst>
                                          <p:attrName>style.visibility</p:attrName>
                                        </p:attrNameLst>
                                      </p:cBhvr>
                                      <p:to>
                                        <p:strVal val="visible"/>
                                      </p:to>
                                    </p:set>
                                    <p:animEffect transition="in" filter="dissolve">
                                      <p:cBhvr>
                                        <p:cTn id="22" dur="500"/>
                                        <p:tgtEl>
                                          <p:spTgt spid="133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3124">
                                            <p:txEl>
                                              <p:pRg st="0" end="0"/>
                                            </p:txEl>
                                          </p:spTgt>
                                        </p:tgtEl>
                                        <p:attrNameLst>
                                          <p:attrName>style.visibility</p:attrName>
                                        </p:attrNameLst>
                                      </p:cBhvr>
                                      <p:to>
                                        <p:strVal val="visible"/>
                                      </p:to>
                                    </p:set>
                                    <p:animEffect transition="in" filter="dissolve">
                                      <p:cBhvr>
                                        <p:cTn id="27" dur="500"/>
                                        <p:tgtEl>
                                          <p:spTgt spid="1331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3124">
                                            <p:txEl>
                                              <p:pRg st="1" end="1"/>
                                            </p:txEl>
                                          </p:spTgt>
                                        </p:tgtEl>
                                        <p:attrNameLst>
                                          <p:attrName>style.visibility</p:attrName>
                                        </p:attrNameLst>
                                      </p:cBhvr>
                                      <p:to>
                                        <p:strVal val="visible"/>
                                      </p:to>
                                    </p:set>
                                    <p:animEffect transition="in" filter="dissolve">
                                      <p:cBhvr>
                                        <p:cTn id="32" dur="500"/>
                                        <p:tgtEl>
                                          <p:spTgt spid="13312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3124">
                                            <p:txEl>
                                              <p:pRg st="2" end="2"/>
                                            </p:txEl>
                                          </p:spTgt>
                                        </p:tgtEl>
                                        <p:attrNameLst>
                                          <p:attrName>style.visibility</p:attrName>
                                        </p:attrNameLst>
                                      </p:cBhvr>
                                      <p:to>
                                        <p:strVal val="visible"/>
                                      </p:to>
                                    </p:set>
                                    <p:animEffect transition="in" filter="dissolve">
                                      <p:cBhvr>
                                        <p:cTn id="37" dur="500"/>
                                        <p:tgtEl>
                                          <p:spTgt spid="1331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p:bldP spid="133124"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ltLang="en-US"/>
              <a:t>Conference Committees</a:t>
            </a:r>
          </a:p>
        </p:txBody>
      </p:sp>
      <p:sp>
        <p:nvSpPr>
          <p:cNvPr id="134147" name="Rectangle 3"/>
          <p:cNvSpPr>
            <a:spLocks noGrp="1" noChangeArrowheads="1"/>
          </p:cNvSpPr>
          <p:nvPr>
            <p:ph type="body" idx="1"/>
          </p:nvPr>
        </p:nvSpPr>
        <p:spPr/>
        <p:txBody>
          <a:bodyPr/>
          <a:lstStyle/>
          <a:p>
            <a:pPr>
              <a:lnSpc>
                <a:spcPct val="90000"/>
              </a:lnSpc>
            </a:pPr>
            <a:r>
              <a:rPr lang="en-US" altLang="en-US" sz="2800"/>
              <a:t>Any measure enacted by Congress must have been passed by both houses in </a:t>
            </a:r>
            <a:r>
              <a:rPr lang="en-US" altLang="en-US" sz="2800" u="sng"/>
              <a:t>identical</a:t>
            </a:r>
            <a:r>
              <a:rPr lang="en-US" altLang="en-US" sz="2800"/>
              <a:t> form.</a:t>
            </a:r>
          </a:p>
          <a:p>
            <a:pPr>
              <a:lnSpc>
                <a:spcPct val="90000"/>
              </a:lnSpc>
            </a:pPr>
            <a:r>
              <a:rPr lang="en-US" altLang="en-US" sz="2800"/>
              <a:t>If one of the houses will not accept the other’s version of a bill, a </a:t>
            </a:r>
            <a:r>
              <a:rPr lang="en-US" altLang="en-US" sz="2800" u="sng"/>
              <a:t>conference committee</a:t>
            </a:r>
            <a:r>
              <a:rPr lang="en-US" altLang="en-US" sz="2800"/>
              <a:t> is formed to iron out the differences.</a:t>
            </a:r>
          </a:p>
          <a:p>
            <a:pPr>
              <a:lnSpc>
                <a:spcPct val="90000"/>
              </a:lnSpc>
            </a:pPr>
            <a:r>
              <a:rPr lang="en-US" altLang="en-US" sz="2800"/>
              <a:t>Once a conference committee completes work on a bill, it is </a:t>
            </a:r>
            <a:r>
              <a:rPr lang="en-US" altLang="en-US" sz="2800" u="sng"/>
              <a:t>returned</a:t>
            </a:r>
            <a:r>
              <a:rPr lang="en-US" altLang="en-US" sz="2800"/>
              <a:t> to both houses for final approval. It must be accepted or rejected without amendment.</a:t>
            </a:r>
          </a:p>
        </p:txBody>
      </p:sp>
      <p:pic>
        <p:nvPicPr>
          <p:cNvPr id="134148" name="Picture 4">
            <a:hlinkClick r:id="rId2" action="ppaction://hlinksldjump"/>
          </p:cNvPr>
          <p:cNvPicPr>
            <a:picLocks noChangeAspect="1" noChangeArrowheads="1"/>
          </p:cNvPicPr>
          <p:nvPr/>
        </p:nvPicPr>
        <p:blipFill>
          <a:blip r:embed="rId3" cstate="print"/>
          <a:srcRect/>
          <a:stretch>
            <a:fillRect/>
          </a:stretch>
        </p:blipFill>
        <p:spPr bwMode="auto">
          <a:xfrm>
            <a:off x="3778250" y="6184900"/>
            <a:ext cx="647700" cy="444500"/>
          </a:xfrm>
          <a:prstGeom prst="rect">
            <a:avLst/>
          </a:prstGeom>
          <a:noFill/>
        </p:spPr>
      </p:pic>
      <p:pic>
        <p:nvPicPr>
          <p:cNvPr id="134149" name="Picture 5">
            <a:hlinkClick r:id="rId4" action="ppaction://hlinksldjump"/>
          </p:cNvPr>
          <p:cNvPicPr>
            <a:picLocks noChangeAspect="1" noChangeArrowheads="1"/>
          </p:cNvPicPr>
          <p:nvPr/>
        </p:nvPicPr>
        <p:blipFill>
          <a:blip r:embed="rId3" cstate="print"/>
          <a:srcRect/>
          <a:stretch>
            <a:fillRect/>
          </a:stretch>
        </p:blipFill>
        <p:spPr bwMode="auto">
          <a:xfrm>
            <a:off x="2965450" y="6197600"/>
            <a:ext cx="647700" cy="444500"/>
          </a:xfrm>
          <a:prstGeom prst="rect">
            <a:avLst/>
          </a:prstGeom>
          <a:noFill/>
        </p:spPr>
      </p:pic>
      <p:pic>
        <p:nvPicPr>
          <p:cNvPr id="134150" name="Picture 6">
            <a:hlinkClick r:id="rId5" action="ppaction://hlinksldjump"/>
          </p:cNvPr>
          <p:cNvPicPr>
            <a:picLocks noChangeAspect="1" noChangeArrowheads="1"/>
          </p:cNvPicPr>
          <p:nvPr/>
        </p:nvPicPr>
        <p:blipFill>
          <a:blip r:embed="rId3" cstate="print"/>
          <a:srcRect/>
          <a:stretch>
            <a:fillRect/>
          </a:stretch>
        </p:blipFill>
        <p:spPr bwMode="auto">
          <a:xfrm>
            <a:off x="2165350" y="6197600"/>
            <a:ext cx="647700" cy="4445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Effect transition="in" filter="dissolve">
                                      <p:cBhvr>
                                        <p:cTn id="7" dur="500"/>
                                        <p:tgtEl>
                                          <p:spTgt spid="134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4147">
                                            <p:txEl>
                                              <p:pRg st="1" end="1"/>
                                            </p:txEl>
                                          </p:spTgt>
                                        </p:tgtEl>
                                        <p:attrNameLst>
                                          <p:attrName>style.visibility</p:attrName>
                                        </p:attrNameLst>
                                      </p:cBhvr>
                                      <p:to>
                                        <p:strVal val="visible"/>
                                      </p:to>
                                    </p:set>
                                    <p:animEffect transition="in" filter="dissolve">
                                      <p:cBhvr>
                                        <p:cTn id="12" dur="500"/>
                                        <p:tgtEl>
                                          <p:spTgt spid="134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4147">
                                            <p:txEl>
                                              <p:pRg st="2" end="2"/>
                                            </p:txEl>
                                          </p:spTgt>
                                        </p:tgtEl>
                                        <p:attrNameLst>
                                          <p:attrName>style.visibility</p:attrName>
                                        </p:attrNameLst>
                                      </p:cBhvr>
                                      <p:to>
                                        <p:strVal val="visible"/>
                                      </p:to>
                                    </p:set>
                                    <p:animEffect transition="in" filter="dissolve">
                                      <p:cBhvr>
                                        <p:cTn id="17" dur="500"/>
                                        <p:tgtEl>
                                          <p:spTgt spid="134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ltLang="en-US"/>
              <a:t>The President Acts</a:t>
            </a:r>
          </a:p>
        </p:txBody>
      </p:sp>
      <p:sp>
        <p:nvSpPr>
          <p:cNvPr id="135171" name="Rectangle 3"/>
          <p:cNvSpPr>
            <a:spLocks noGrp="1" noChangeArrowheads="1"/>
          </p:cNvSpPr>
          <p:nvPr>
            <p:ph type="body" idx="1"/>
          </p:nvPr>
        </p:nvSpPr>
        <p:spPr>
          <a:xfrm>
            <a:off x="457200" y="2362200"/>
            <a:ext cx="8229600" cy="4038600"/>
          </a:xfrm>
        </p:spPr>
        <p:txBody>
          <a:bodyPr/>
          <a:lstStyle/>
          <a:p>
            <a:pPr marL="457200" indent="-457200">
              <a:lnSpc>
                <a:spcPct val="90000"/>
              </a:lnSpc>
              <a:buFontTx/>
              <a:buAutoNum type="arabicPeriod"/>
            </a:pPr>
            <a:r>
              <a:rPr lang="en-US" altLang="en-US" sz="2400" dirty="0"/>
              <a:t>The President may sign the bill, and it then becomes law.</a:t>
            </a:r>
          </a:p>
          <a:p>
            <a:pPr marL="457200" indent="-457200">
              <a:lnSpc>
                <a:spcPct val="90000"/>
              </a:lnSpc>
              <a:buFontTx/>
              <a:buAutoNum type="arabicPeriod"/>
            </a:pPr>
            <a:r>
              <a:rPr lang="en-US" altLang="en-US" sz="2400" dirty="0"/>
              <a:t>The President may </a:t>
            </a:r>
            <a:r>
              <a:rPr lang="en-US" altLang="en-US" sz="2400" u="sng" dirty="0"/>
              <a:t>veto </a:t>
            </a:r>
            <a:r>
              <a:rPr lang="en-US" altLang="en-US" sz="2400" dirty="0"/>
              <a:t>the bill, or refuse to sign it. </a:t>
            </a:r>
            <a:endParaRPr lang="en-US" altLang="en-US" sz="2400" dirty="0" smtClean="0"/>
          </a:p>
          <a:p>
            <a:pPr marL="857250" lvl="1" indent="-457200">
              <a:lnSpc>
                <a:spcPct val="90000"/>
              </a:lnSpc>
              <a:buFont typeface="+mj-lt"/>
              <a:buAutoNum type="arabicPeriod"/>
            </a:pPr>
            <a:r>
              <a:rPr lang="en-US" altLang="en-US" sz="2000" dirty="0" smtClean="0"/>
              <a:t>The </a:t>
            </a:r>
            <a:r>
              <a:rPr lang="en-US" altLang="en-US" sz="2000" dirty="0"/>
              <a:t>President’s veto can be overridden by a two-thirds vote of the members present in each house.</a:t>
            </a:r>
          </a:p>
          <a:p>
            <a:pPr marL="457200" indent="-457200">
              <a:lnSpc>
                <a:spcPct val="90000"/>
              </a:lnSpc>
              <a:buFontTx/>
              <a:buAutoNum type="arabicPeriod"/>
            </a:pPr>
            <a:r>
              <a:rPr lang="en-US" altLang="en-US" sz="2400" dirty="0"/>
              <a:t>If the President does not act upon a bill within 10 days of receiving it, it becomes law.</a:t>
            </a:r>
          </a:p>
          <a:p>
            <a:pPr marL="457200" indent="-457200">
              <a:lnSpc>
                <a:spcPct val="90000"/>
              </a:lnSpc>
              <a:buFontTx/>
              <a:buAutoNum type="arabicPeriod"/>
            </a:pPr>
            <a:r>
              <a:rPr lang="en-US" altLang="en-US" sz="2400" dirty="0"/>
              <a:t>A </a:t>
            </a:r>
            <a:r>
              <a:rPr lang="en-US" altLang="en-US" sz="2400" u="sng" dirty="0"/>
              <a:t>pocket veto</a:t>
            </a:r>
            <a:r>
              <a:rPr lang="en-US" altLang="en-US" sz="2400" dirty="0"/>
              <a:t> occurs if Congress adjourns within 10 days of submitting a bill and the President does not sign it. The bill then dies.</a:t>
            </a:r>
          </a:p>
        </p:txBody>
      </p:sp>
      <p:sp>
        <p:nvSpPr>
          <p:cNvPr id="135172" name="Text Box 4"/>
          <p:cNvSpPr txBox="1">
            <a:spLocks noChangeArrowheads="1"/>
          </p:cNvSpPr>
          <p:nvPr/>
        </p:nvSpPr>
        <p:spPr bwMode="auto">
          <a:xfrm>
            <a:off x="684213" y="1296988"/>
            <a:ext cx="7750175" cy="822325"/>
          </a:xfrm>
          <a:prstGeom prst="rect">
            <a:avLst/>
          </a:prstGeom>
          <a:noFill/>
          <a:ln w="9525">
            <a:noFill/>
            <a:miter lim="800000"/>
            <a:headEnd/>
            <a:tailEnd/>
          </a:ln>
          <a:effectLst/>
        </p:spPr>
        <p:txBody>
          <a:bodyPr>
            <a:spAutoFit/>
          </a:bodyPr>
          <a:lstStyle/>
          <a:p>
            <a:pPr eaLnBrk="1" hangingPunct="1">
              <a:spcBef>
                <a:spcPct val="20000"/>
              </a:spcBef>
              <a:buClr>
                <a:schemeClr val="accent2"/>
              </a:buClr>
            </a:pPr>
            <a:r>
              <a:rPr lang="en-US" altLang="en-US" sz="2400" b="1">
                <a:latin typeface="Arial" charset="0"/>
              </a:rPr>
              <a:t>The Constitution provides four options for the President when he receives a bill:</a:t>
            </a:r>
            <a:endParaRPr kumimoji="1" lang="en-US" altLang="en-US" sz="3000">
              <a:latin typeface="Arial" charset="0"/>
            </a:endParaRPr>
          </a:p>
        </p:txBody>
      </p:sp>
      <p:pic>
        <p:nvPicPr>
          <p:cNvPr id="135173" name="Picture 5">
            <a:hlinkClick r:id="rId2" action="ppaction://hlinksldjump"/>
          </p:cNvPr>
          <p:cNvPicPr>
            <a:picLocks noChangeAspect="1" noChangeArrowheads="1"/>
          </p:cNvPicPr>
          <p:nvPr/>
        </p:nvPicPr>
        <p:blipFill>
          <a:blip r:embed="rId3" cstate="print"/>
          <a:srcRect/>
          <a:stretch>
            <a:fillRect/>
          </a:stretch>
        </p:blipFill>
        <p:spPr bwMode="auto">
          <a:xfrm>
            <a:off x="3778250" y="6184900"/>
            <a:ext cx="647700" cy="444500"/>
          </a:xfrm>
          <a:prstGeom prst="rect">
            <a:avLst/>
          </a:prstGeom>
          <a:noFill/>
        </p:spPr>
      </p:pic>
      <p:pic>
        <p:nvPicPr>
          <p:cNvPr id="135174" name="Picture 6">
            <a:hlinkClick r:id="rId4" action="ppaction://hlinksldjump"/>
          </p:cNvPr>
          <p:cNvPicPr>
            <a:picLocks noChangeAspect="1" noChangeArrowheads="1"/>
          </p:cNvPicPr>
          <p:nvPr/>
        </p:nvPicPr>
        <p:blipFill>
          <a:blip r:embed="rId3" cstate="print"/>
          <a:srcRect/>
          <a:stretch>
            <a:fillRect/>
          </a:stretch>
        </p:blipFill>
        <p:spPr bwMode="auto">
          <a:xfrm>
            <a:off x="2965450" y="6197600"/>
            <a:ext cx="647700" cy="444500"/>
          </a:xfrm>
          <a:prstGeom prst="rect">
            <a:avLst/>
          </a:prstGeom>
          <a:noFill/>
        </p:spPr>
      </p:pic>
      <p:pic>
        <p:nvPicPr>
          <p:cNvPr id="135175" name="Picture 7">
            <a:hlinkClick r:id="rId5" action="ppaction://hlinksldjump"/>
          </p:cNvPr>
          <p:cNvPicPr>
            <a:picLocks noChangeAspect="1" noChangeArrowheads="1"/>
          </p:cNvPicPr>
          <p:nvPr/>
        </p:nvPicPr>
        <p:blipFill>
          <a:blip r:embed="rId3" cstate="print"/>
          <a:srcRect/>
          <a:stretch>
            <a:fillRect/>
          </a:stretch>
        </p:blipFill>
        <p:spPr bwMode="auto">
          <a:xfrm>
            <a:off x="2165350" y="6197600"/>
            <a:ext cx="647700" cy="4445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dissolve">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dissolve">
                                      <p:cBhvr>
                                        <p:cTn id="12" dur="500"/>
                                        <p:tgtEl>
                                          <p:spTgt spid="135171">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35171">
                                            <p:txEl>
                                              <p:pRg st="2" end="2"/>
                                            </p:txEl>
                                          </p:spTgt>
                                        </p:tgtEl>
                                        <p:attrNameLst>
                                          <p:attrName>style.visibility</p:attrName>
                                        </p:attrNameLst>
                                      </p:cBhvr>
                                      <p:to>
                                        <p:strVal val="visible"/>
                                      </p:to>
                                    </p:set>
                                    <p:animEffect transition="in" filter="dissolve">
                                      <p:cBhvr>
                                        <p:cTn id="15" dur="500"/>
                                        <p:tgtEl>
                                          <p:spTgt spid="13517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5171">
                                            <p:txEl>
                                              <p:pRg st="3" end="3"/>
                                            </p:txEl>
                                          </p:spTgt>
                                        </p:tgtEl>
                                        <p:attrNameLst>
                                          <p:attrName>style.visibility</p:attrName>
                                        </p:attrNameLst>
                                      </p:cBhvr>
                                      <p:to>
                                        <p:strVal val="visible"/>
                                      </p:to>
                                    </p:set>
                                    <p:animEffect transition="in" filter="dissolve">
                                      <p:cBhvr>
                                        <p:cTn id="20" dur="500"/>
                                        <p:tgtEl>
                                          <p:spTgt spid="13517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5171">
                                            <p:txEl>
                                              <p:pRg st="4" end="4"/>
                                            </p:txEl>
                                          </p:spTgt>
                                        </p:tgtEl>
                                        <p:attrNameLst>
                                          <p:attrName>style.visibility</p:attrName>
                                        </p:attrNameLst>
                                      </p:cBhvr>
                                      <p:to>
                                        <p:strVal val="visible"/>
                                      </p:to>
                                    </p:set>
                                    <p:animEffect transition="in" filter="dissolve">
                                      <p:cBhvr>
                                        <p:cTn id="25" dur="500"/>
                                        <p:tgtEl>
                                          <p:spTgt spid="135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sz="4000"/>
              <a:t>Important Questions Chap 11,12</a:t>
            </a:r>
          </a:p>
        </p:txBody>
      </p:sp>
      <p:sp>
        <p:nvSpPr>
          <p:cNvPr id="139267" name="Rectangle 3"/>
          <p:cNvSpPr>
            <a:spLocks noGrp="1" noChangeArrowheads="1"/>
          </p:cNvSpPr>
          <p:nvPr>
            <p:ph type="body" idx="1"/>
          </p:nvPr>
        </p:nvSpPr>
        <p:spPr>
          <a:xfrm>
            <a:off x="228600" y="1371600"/>
            <a:ext cx="8229600" cy="4530725"/>
          </a:xfrm>
        </p:spPr>
        <p:txBody>
          <a:bodyPr/>
          <a:lstStyle/>
          <a:p>
            <a:pPr marL="609600" indent="-609600">
              <a:buFont typeface="Wingdings" pitchFamily="2" charset="2"/>
              <a:buAutoNum type="arabicPeriod"/>
            </a:pPr>
            <a:r>
              <a:rPr lang="en-US" dirty="0"/>
              <a:t>Explain the differences between implied, expressed, and inherent powers.</a:t>
            </a:r>
          </a:p>
          <a:p>
            <a:pPr marL="609600" indent="-609600">
              <a:buFont typeface="Wingdings" pitchFamily="2" charset="2"/>
              <a:buAutoNum type="arabicPeriod"/>
            </a:pPr>
            <a:r>
              <a:rPr lang="en-US" dirty="0"/>
              <a:t>Explain why President Clinton was NOT removed from office.</a:t>
            </a:r>
          </a:p>
          <a:p>
            <a:pPr marL="609600" indent="-609600">
              <a:buFont typeface="Wingdings" pitchFamily="2" charset="2"/>
              <a:buAutoNum type="arabicPeriod"/>
            </a:pPr>
            <a:r>
              <a:rPr lang="en-US" dirty="0"/>
              <a:t>Explain how a bill becomes a law</a:t>
            </a:r>
            <a:r>
              <a:rPr lang="en-US" dirty="0" smtClean="0"/>
              <a:t>.</a:t>
            </a:r>
          </a:p>
          <a:p>
            <a:pPr marL="609600" indent="-609600">
              <a:buFont typeface="Wingdings" pitchFamily="2" charset="2"/>
              <a:buAutoNum type="arabicPeriod"/>
            </a:pPr>
            <a:r>
              <a:rPr lang="en-US" dirty="0" smtClean="0"/>
              <a:t>Who are the Leaders of each house (Speaker, pro tempore, Majority Minority Leaders and whips)</a:t>
            </a:r>
            <a:endParaRPr lang="en-US" dirty="0"/>
          </a:p>
          <a:p>
            <a:pPr marL="609600" indent="-609600">
              <a:buFont typeface="Wingdings" pitchFamily="2" charset="2"/>
              <a:buAutoNum type="arabicPeriod"/>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684213" y="1296988"/>
            <a:ext cx="7546975" cy="822325"/>
          </a:xfrm>
          <a:prstGeom prst="rect">
            <a:avLst/>
          </a:prstGeom>
          <a:noFill/>
          <a:ln w="9525">
            <a:noFill/>
            <a:miter lim="800000"/>
            <a:headEnd/>
            <a:tailEnd/>
          </a:ln>
          <a:effectLst/>
        </p:spPr>
        <p:txBody>
          <a:bodyPr>
            <a:spAutoFit/>
          </a:bodyPr>
          <a:lstStyle/>
          <a:p>
            <a:pPr>
              <a:spcBef>
                <a:spcPct val="50000"/>
              </a:spcBef>
            </a:pPr>
            <a:r>
              <a:rPr lang="en-US" altLang="en-US" sz="2400" b="1">
                <a:latin typeface="Arial" charset="0"/>
              </a:rPr>
              <a:t>The Constitution grants Congress a number of specific powers in three different ways:</a:t>
            </a:r>
          </a:p>
        </p:txBody>
      </p:sp>
      <p:sp>
        <p:nvSpPr>
          <p:cNvPr id="110595" name="Rectangle 3"/>
          <p:cNvSpPr>
            <a:spLocks noGrp="1" noChangeArrowheads="1"/>
          </p:cNvSpPr>
          <p:nvPr>
            <p:ph type="title"/>
          </p:nvPr>
        </p:nvSpPr>
        <p:spPr/>
        <p:txBody>
          <a:bodyPr/>
          <a:lstStyle/>
          <a:p>
            <a:r>
              <a:rPr lang="en-US" altLang="en-US">
                <a:solidFill>
                  <a:srgbClr val="FF0000"/>
                </a:solidFill>
              </a:rPr>
              <a:t>Congressional Power</a:t>
            </a:r>
          </a:p>
        </p:txBody>
      </p:sp>
      <p:sp>
        <p:nvSpPr>
          <p:cNvPr id="110596" name="Rectangle 4"/>
          <p:cNvSpPr>
            <a:spLocks noGrp="1" noChangeArrowheads="1"/>
          </p:cNvSpPr>
          <p:nvPr>
            <p:ph type="body" idx="1"/>
          </p:nvPr>
        </p:nvSpPr>
        <p:spPr>
          <a:xfrm>
            <a:off x="457200" y="2133600"/>
            <a:ext cx="8229600" cy="4114800"/>
          </a:xfrm>
        </p:spPr>
        <p:txBody>
          <a:bodyPr/>
          <a:lstStyle/>
          <a:p>
            <a:pPr marL="458788" indent="-458788">
              <a:lnSpc>
                <a:spcPct val="90000"/>
              </a:lnSpc>
              <a:buFontTx/>
              <a:buAutoNum type="arabicPeriod"/>
            </a:pPr>
            <a:r>
              <a:rPr lang="en-US" altLang="en-US" sz="2800"/>
              <a:t>The </a:t>
            </a:r>
            <a:r>
              <a:rPr lang="en-US" altLang="en-US" sz="2800" u="sng"/>
              <a:t>expressed powers</a:t>
            </a:r>
            <a:r>
              <a:rPr lang="en-US" altLang="en-US" sz="2800"/>
              <a:t> are granted to Congress explicitly in the Constitution.</a:t>
            </a:r>
          </a:p>
          <a:p>
            <a:pPr marL="458788" indent="-458788">
              <a:lnSpc>
                <a:spcPct val="90000"/>
              </a:lnSpc>
              <a:buFontTx/>
              <a:buAutoNum type="arabicPeriod"/>
            </a:pPr>
            <a:r>
              <a:rPr lang="en-US" altLang="en-US" sz="2800"/>
              <a:t>The </a:t>
            </a:r>
            <a:r>
              <a:rPr lang="en-US" altLang="en-US" sz="2800" u="sng"/>
              <a:t>implied powers</a:t>
            </a:r>
            <a:r>
              <a:rPr lang="en-US" altLang="en-US" sz="2800"/>
              <a:t> are granted by reasonable deduction from the expressed powers.</a:t>
            </a:r>
          </a:p>
          <a:p>
            <a:pPr marL="458788" indent="-458788">
              <a:lnSpc>
                <a:spcPct val="90000"/>
              </a:lnSpc>
              <a:buFontTx/>
              <a:buAutoNum type="arabicPeriod"/>
            </a:pPr>
            <a:r>
              <a:rPr lang="en-US" altLang="en-US" sz="2800"/>
              <a:t>The </a:t>
            </a:r>
            <a:r>
              <a:rPr lang="en-US" altLang="en-US" sz="2800" u="sng"/>
              <a:t>inherent powers</a:t>
            </a:r>
            <a:r>
              <a:rPr lang="en-US" altLang="en-US" sz="2800"/>
              <a:t> are granted through the Constitution’s creation of a National Government for the United States.  The power to regulate immigration is an example of an inherent power.</a:t>
            </a:r>
          </a:p>
        </p:txBody>
      </p:sp>
      <p:pic>
        <p:nvPicPr>
          <p:cNvPr id="110597" name="Picture 5">
            <a:hlinkClick r:id="rId2" action="ppaction://hlinksldjump"/>
          </p:cNvPr>
          <p:cNvPicPr>
            <a:picLocks noChangeAspect="1" noChangeArrowheads="1"/>
          </p:cNvPicPr>
          <p:nvPr/>
        </p:nvPicPr>
        <p:blipFill>
          <a:blip r:embed="rId3" cstate="print"/>
          <a:srcRect/>
          <a:stretch>
            <a:fillRect/>
          </a:stretch>
        </p:blipFill>
        <p:spPr bwMode="auto">
          <a:xfrm>
            <a:off x="2952750" y="6184900"/>
            <a:ext cx="723900" cy="444500"/>
          </a:xfrm>
          <a:prstGeom prst="rect">
            <a:avLst/>
          </a:prstGeom>
          <a:noFill/>
        </p:spPr>
      </p:pic>
      <p:pic>
        <p:nvPicPr>
          <p:cNvPr id="110598" name="Picture 6">
            <a:hlinkClick r:id="rId4" action="ppaction://hlinksldjump"/>
          </p:cNvPr>
          <p:cNvPicPr>
            <a:picLocks noChangeAspect="1" noChangeArrowheads="1"/>
          </p:cNvPicPr>
          <p:nvPr/>
        </p:nvPicPr>
        <p:blipFill>
          <a:blip r:embed="rId3" cstate="print"/>
          <a:srcRect/>
          <a:stretch>
            <a:fillRect/>
          </a:stretch>
        </p:blipFill>
        <p:spPr bwMode="auto">
          <a:xfrm>
            <a:off x="3740150" y="6210300"/>
            <a:ext cx="723900" cy="444500"/>
          </a:xfrm>
          <a:prstGeom prst="rect">
            <a:avLst/>
          </a:prstGeom>
          <a:noFill/>
        </p:spPr>
      </p:pic>
      <p:pic>
        <p:nvPicPr>
          <p:cNvPr id="110599" name="Picture 7">
            <a:hlinkClick r:id="rId5" action="ppaction://hlinksldjump"/>
          </p:cNvPr>
          <p:cNvPicPr>
            <a:picLocks noChangeAspect="1" noChangeArrowheads="1"/>
          </p:cNvPicPr>
          <p:nvPr/>
        </p:nvPicPr>
        <p:blipFill>
          <a:blip r:embed="rId3" cstate="print"/>
          <a:srcRect/>
          <a:stretch>
            <a:fillRect/>
          </a:stretch>
        </p:blipFill>
        <p:spPr bwMode="auto">
          <a:xfrm>
            <a:off x="4552950" y="6197600"/>
            <a:ext cx="723900" cy="444500"/>
          </a:xfrm>
          <a:prstGeom prst="rect">
            <a:avLst/>
          </a:prstGeom>
          <a:noFill/>
        </p:spPr>
      </p:pic>
      <p:pic>
        <p:nvPicPr>
          <p:cNvPr id="110600" name="Picture 8">
            <a:hlinkClick r:id="" action="ppaction://noaction"/>
          </p:cNvPr>
          <p:cNvPicPr>
            <a:picLocks noChangeAspect="1" noChangeArrowheads="1"/>
          </p:cNvPicPr>
          <p:nvPr/>
        </p:nvPicPr>
        <p:blipFill>
          <a:blip r:embed="rId3" cstate="print"/>
          <a:srcRect/>
          <a:stretch>
            <a:fillRect/>
          </a:stretch>
        </p:blipFill>
        <p:spPr bwMode="auto">
          <a:xfrm>
            <a:off x="5391150" y="6197600"/>
            <a:ext cx="723900" cy="444500"/>
          </a:xfrm>
          <a:prstGeom prst="rect">
            <a:avLst/>
          </a:prstGeom>
          <a:noFill/>
        </p:spPr>
      </p:pic>
      <p:pic>
        <p:nvPicPr>
          <p:cNvPr id="110601" name="Picture 9">
            <a:hlinkClick r:id="rId6" action="ppaction://hlinksldjump"/>
          </p:cNvPr>
          <p:cNvPicPr>
            <a:picLocks noChangeAspect="1" noChangeArrowheads="1"/>
          </p:cNvPicPr>
          <p:nvPr/>
        </p:nvPicPr>
        <p:blipFill>
          <a:blip r:embed="rId3" cstate="print"/>
          <a:srcRect/>
          <a:stretch>
            <a:fillRect/>
          </a:stretch>
        </p:blipFill>
        <p:spPr bwMode="auto">
          <a:xfrm>
            <a:off x="2978150" y="6172200"/>
            <a:ext cx="723900" cy="4445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0596">
                                            <p:txEl>
                                              <p:pRg st="0" end="0"/>
                                            </p:txEl>
                                          </p:spTgt>
                                        </p:tgtEl>
                                        <p:attrNameLst>
                                          <p:attrName>style.visibility</p:attrName>
                                        </p:attrNameLst>
                                      </p:cBhvr>
                                      <p:to>
                                        <p:strVal val="visible"/>
                                      </p:to>
                                    </p:set>
                                    <p:animEffect transition="in" filter="dissolve">
                                      <p:cBhvr>
                                        <p:cTn id="7" dur="500"/>
                                        <p:tgtEl>
                                          <p:spTgt spid="1105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0596">
                                            <p:txEl>
                                              <p:pRg st="1" end="1"/>
                                            </p:txEl>
                                          </p:spTgt>
                                        </p:tgtEl>
                                        <p:attrNameLst>
                                          <p:attrName>style.visibility</p:attrName>
                                        </p:attrNameLst>
                                      </p:cBhvr>
                                      <p:to>
                                        <p:strVal val="visible"/>
                                      </p:to>
                                    </p:set>
                                    <p:animEffect transition="in" filter="dissolve">
                                      <p:cBhvr>
                                        <p:cTn id="12" dur="500"/>
                                        <p:tgtEl>
                                          <p:spTgt spid="1105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0596">
                                            <p:txEl>
                                              <p:pRg st="2" end="2"/>
                                            </p:txEl>
                                          </p:spTgt>
                                        </p:tgtEl>
                                        <p:attrNameLst>
                                          <p:attrName>style.visibility</p:attrName>
                                        </p:attrNameLst>
                                      </p:cBhvr>
                                      <p:to>
                                        <p:strVal val="visible"/>
                                      </p:to>
                                    </p:set>
                                    <p:animEffect transition="in" filter="dissolve">
                                      <p:cBhvr>
                                        <p:cTn id="17" dur="500"/>
                                        <p:tgtEl>
                                          <p:spTgt spid="1105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a:t>Article I, Section 8</a:t>
            </a:r>
          </a:p>
        </p:txBody>
      </p:sp>
      <p:pic>
        <p:nvPicPr>
          <p:cNvPr id="112643" name="Picture 3"/>
          <p:cNvPicPr>
            <a:picLocks noChangeArrowheads="1"/>
          </p:cNvPicPr>
          <p:nvPr/>
        </p:nvPicPr>
        <p:blipFill>
          <a:blip r:embed="rId2" cstate="print"/>
          <a:srcRect t="12991"/>
          <a:stretch>
            <a:fillRect/>
          </a:stretch>
        </p:blipFill>
        <p:spPr bwMode="auto">
          <a:xfrm>
            <a:off x="2192338" y="1519238"/>
            <a:ext cx="4762500" cy="4378325"/>
          </a:xfrm>
          <a:prstGeom prst="rect">
            <a:avLst/>
          </a:prstGeom>
          <a:noFill/>
        </p:spPr>
      </p:pic>
      <p:sp>
        <p:nvSpPr>
          <p:cNvPr id="112644" name="Text Box 4"/>
          <p:cNvSpPr txBox="1">
            <a:spLocks noChangeArrowheads="1"/>
          </p:cNvSpPr>
          <p:nvPr/>
        </p:nvSpPr>
        <p:spPr bwMode="auto">
          <a:xfrm>
            <a:off x="1425575" y="1152525"/>
            <a:ext cx="6299200" cy="366713"/>
          </a:xfrm>
          <a:prstGeom prst="rect">
            <a:avLst/>
          </a:prstGeom>
          <a:noFill/>
          <a:ln w="9525">
            <a:noFill/>
            <a:miter lim="800000"/>
            <a:headEnd/>
            <a:tailEnd/>
          </a:ln>
          <a:effectLst/>
        </p:spPr>
        <p:txBody>
          <a:bodyPr>
            <a:spAutoFit/>
          </a:bodyPr>
          <a:lstStyle/>
          <a:p>
            <a:pPr>
              <a:spcBef>
                <a:spcPct val="50000"/>
              </a:spcBef>
            </a:pPr>
            <a:r>
              <a:rPr kumimoji="1" lang="en-US" altLang="en-US" b="1">
                <a:latin typeface="Arial" charset="0"/>
              </a:rPr>
              <a:t>Congressional powers expressed in Article 1, Section 8</a:t>
            </a:r>
          </a:p>
        </p:txBody>
      </p:sp>
      <p:pic>
        <p:nvPicPr>
          <p:cNvPr id="112645" name="Picture 5">
            <a:hlinkClick r:id="rId3" action="ppaction://hlinksldjump"/>
          </p:cNvPr>
          <p:cNvPicPr>
            <a:picLocks noChangeAspect="1" noChangeArrowheads="1"/>
          </p:cNvPicPr>
          <p:nvPr/>
        </p:nvPicPr>
        <p:blipFill>
          <a:blip r:embed="rId4" cstate="print"/>
          <a:srcRect/>
          <a:stretch>
            <a:fillRect/>
          </a:stretch>
        </p:blipFill>
        <p:spPr bwMode="auto">
          <a:xfrm>
            <a:off x="2978150" y="6172200"/>
            <a:ext cx="723900" cy="444500"/>
          </a:xfrm>
          <a:prstGeom prst="rect">
            <a:avLst/>
          </a:prstGeom>
          <a:noFill/>
        </p:spPr>
      </p:pic>
      <p:pic>
        <p:nvPicPr>
          <p:cNvPr id="112646" name="Picture 6">
            <a:hlinkClick r:id="rId5" action="ppaction://hlinksldjump"/>
          </p:cNvPr>
          <p:cNvPicPr>
            <a:picLocks noChangeAspect="1" noChangeArrowheads="1"/>
          </p:cNvPicPr>
          <p:nvPr/>
        </p:nvPicPr>
        <p:blipFill>
          <a:blip r:embed="rId4" cstate="print"/>
          <a:srcRect/>
          <a:stretch>
            <a:fillRect/>
          </a:stretch>
        </p:blipFill>
        <p:spPr bwMode="auto">
          <a:xfrm>
            <a:off x="4578350" y="6184900"/>
            <a:ext cx="723900" cy="444500"/>
          </a:xfrm>
          <a:prstGeom prst="rect">
            <a:avLst/>
          </a:prstGeom>
          <a:noFill/>
        </p:spPr>
      </p:pic>
      <p:pic>
        <p:nvPicPr>
          <p:cNvPr id="112647" name="Picture 7">
            <a:hlinkClick r:id="rId6" action="ppaction://hlinksldjump"/>
          </p:cNvPr>
          <p:cNvPicPr>
            <a:picLocks noChangeAspect="1" noChangeArrowheads="1"/>
          </p:cNvPicPr>
          <p:nvPr/>
        </p:nvPicPr>
        <p:blipFill>
          <a:blip r:embed="rId4" cstate="print"/>
          <a:srcRect/>
          <a:stretch>
            <a:fillRect/>
          </a:stretch>
        </p:blipFill>
        <p:spPr bwMode="auto">
          <a:xfrm>
            <a:off x="2127250" y="6172200"/>
            <a:ext cx="723900" cy="444500"/>
          </a:xfrm>
          <a:prstGeom prst="rect">
            <a:avLst/>
          </a:prstGeom>
          <a:noFill/>
        </p:spPr>
      </p:pic>
      <p:pic>
        <p:nvPicPr>
          <p:cNvPr id="112648" name="Picture 8">
            <a:hlinkClick r:id="" action="ppaction://noaction"/>
          </p:cNvPr>
          <p:cNvPicPr>
            <a:picLocks noChangeAspect="1" noChangeArrowheads="1"/>
          </p:cNvPicPr>
          <p:nvPr/>
        </p:nvPicPr>
        <p:blipFill>
          <a:blip r:embed="rId4" cstate="print"/>
          <a:srcRect/>
          <a:stretch>
            <a:fillRect/>
          </a:stretch>
        </p:blipFill>
        <p:spPr bwMode="auto">
          <a:xfrm>
            <a:off x="5391150" y="6197600"/>
            <a:ext cx="723900" cy="4445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2643"/>
                                        </p:tgtEl>
                                        <p:attrNameLst>
                                          <p:attrName>style.visibility</p:attrName>
                                        </p:attrNameLst>
                                      </p:cBhvr>
                                      <p:to>
                                        <p:strVal val="visible"/>
                                      </p:to>
                                    </p:set>
                                    <p:anim calcmode="lin" valueType="num">
                                      <p:cBhvr additive="base">
                                        <p:cTn id="7" dur="500" fill="hold"/>
                                        <p:tgtEl>
                                          <p:spTgt spid="112643"/>
                                        </p:tgtEl>
                                        <p:attrNameLst>
                                          <p:attrName>ppt_x</p:attrName>
                                        </p:attrNameLst>
                                      </p:cBhvr>
                                      <p:tavLst>
                                        <p:tav tm="0">
                                          <p:val>
                                            <p:strVal val="0-#ppt_w/2"/>
                                          </p:val>
                                        </p:tav>
                                        <p:tav tm="100000">
                                          <p:val>
                                            <p:strVal val="#ppt_x"/>
                                          </p:val>
                                        </p:tav>
                                      </p:tavLst>
                                    </p:anim>
                                    <p:anim calcmode="lin" valueType="num">
                                      <p:cBhvr additive="base">
                                        <p:cTn id="8" dur="500" fill="hold"/>
                                        <p:tgtEl>
                                          <p:spTgt spid="1126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a:t>The Necessary and Proper Clause</a:t>
            </a:r>
          </a:p>
        </p:txBody>
      </p:sp>
      <p:sp>
        <p:nvSpPr>
          <p:cNvPr id="113667" name="Rectangle 3"/>
          <p:cNvSpPr>
            <a:spLocks noGrp="1" noChangeArrowheads="1"/>
          </p:cNvSpPr>
          <p:nvPr>
            <p:ph type="body" idx="1"/>
          </p:nvPr>
        </p:nvSpPr>
        <p:spPr>
          <a:xfrm>
            <a:off x="457200" y="1600200"/>
            <a:ext cx="8229600" cy="4241800"/>
          </a:xfrm>
        </p:spPr>
        <p:txBody>
          <a:bodyPr/>
          <a:lstStyle/>
          <a:p>
            <a:pPr marL="0" indent="0">
              <a:lnSpc>
                <a:spcPct val="80000"/>
              </a:lnSpc>
              <a:buFont typeface="Wingdings" pitchFamily="2" charset="2"/>
              <a:buNone/>
            </a:pPr>
            <a:r>
              <a:rPr lang="en-US" altLang="en-US" sz="2800" u="sng"/>
              <a:t>The Necessary and Proper Clause</a:t>
            </a:r>
            <a:r>
              <a:rPr lang="en-US" altLang="en-US" sz="2800"/>
              <a:t> gives to Congress the power:</a:t>
            </a:r>
          </a:p>
          <a:p>
            <a:pPr marL="0" indent="0">
              <a:lnSpc>
                <a:spcPct val="80000"/>
              </a:lnSpc>
              <a:buFont typeface="Wingdings" pitchFamily="2" charset="2"/>
              <a:buNone/>
            </a:pPr>
            <a:endParaRPr lang="en-US" altLang="en-US" sz="2800"/>
          </a:p>
          <a:p>
            <a:pPr marL="0" indent="0">
              <a:lnSpc>
                <a:spcPct val="80000"/>
              </a:lnSpc>
              <a:buFont typeface="Wingdings" pitchFamily="2" charset="2"/>
              <a:buNone/>
            </a:pPr>
            <a:r>
              <a:rPr lang="en-US" altLang="en-US" sz="2800"/>
              <a:t>“To make all Laws which shall be necessary and proper for carrying into Execution the foregoing Powers and all other Powers vested by this Constitution in the Government of the United States, or in any Department or Officer thereof.”</a:t>
            </a:r>
          </a:p>
          <a:p>
            <a:pPr marL="0" indent="0" algn="r">
              <a:lnSpc>
                <a:spcPct val="80000"/>
              </a:lnSpc>
              <a:buFont typeface="Wingdings" pitchFamily="2" charset="2"/>
              <a:buNone/>
            </a:pPr>
            <a:endParaRPr lang="en-US" altLang="en-US" sz="2000"/>
          </a:p>
          <a:p>
            <a:pPr marL="0" indent="0" algn="r">
              <a:lnSpc>
                <a:spcPct val="80000"/>
              </a:lnSpc>
              <a:buFont typeface="Wingdings" pitchFamily="2" charset="2"/>
              <a:buNone/>
            </a:pPr>
            <a:r>
              <a:rPr lang="en-US" altLang="en-US" sz="2000"/>
              <a:t>— Article I, Section 8, Clause 18</a:t>
            </a:r>
            <a:endParaRPr lang="en-US" altLang="en-US" sz="2800"/>
          </a:p>
        </p:txBody>
      </p:sp>
      <p:pic>
        <p:nvPicPr>
          <p:cNvPr id="113668" name="Picture 4">
            <a:hlinkClick r:id="rId2" action="ppaction://hlinksldjump"/>
          </p:cNvPr>
          <p:cNvPicPr>
            <a:picLocks noChangeAspect="1" noChangeArrowheads="1"/>
          </p:cNvPicPr>
          <p:nvPr/>
        </p:nvPicPr>
        <p:blipFill>
          <a:blip r:embed="rId3" cstate="print"/>
          <a:srcRect/>
          <a:stretch>
            <a:fillRect/>
          </a:stretch>
        </p:blipFill>
        <p:spPr bwMode="auto">
          <a:xfrm>
            <a:off x="2978150" y="6172200"/>
            <a:ext cx="723900" cy="444500"/>
          </a:xfrm>
          <a:prstGeom prst="rect">
            <a:avLst/>
          </a:prstGeom>
          <a:noFill/>
        </p:spPr>
      </p:pic>
      <p:pic>
        <p:nvPicPr>
          <p:cNvPr id="113669" name="Picture 5">
            <a:hlinkClick r:id="rId4" action="ppaction://hlinksldjump"/>
          </p:cNvPr>
          <p:cNvPicPr>
            <a:picLocks noChangeAspect="1" noChangeArrowheads="1"/>
          </p:cNvPicPr>
          <p:nvPr/>
        </p:nvPicPr>
        <p:blipFill>
          <a:blip r:embed="rId3" cstate="print"/>
          <a:srcRect/>
          <a:stretch>
            <a:fillRect/>
          </a:stretch>
        </p:blipFill>
        <p:spPr bwMode="auto">
          <a:xfrm>
            <a:off x="2127250" y="6172200"/>
            <a:ext cx="723900" cy="444500"/>
          </a:xfrm>
          <a:prstGeom prst="rect">
            <a:avLst/>
          </a:prstGeom>
          <a:noFill/>
        </p:spPr>
      </p:pic>
      <p:pic>
        <p:nvPicPr>
          <p:cNvPr id="113670" name="Picture 6">
            <a:hlinkClick r:id="" action="ppaction://noaction"/>
          </p:cNvPr>
          <p:cNvPicPr>
            <a:picLocks noChangeAspect="1" noChangeArrowheads="1"/>
          </p:cNvPicPr>
          <p:nvPr/>
        </p:nvPicPr>
        <p:blipFill>
          <a:blip r:embed="rId3" cstate="print"/>
          <a:srcRect/>
          <a:stretch>
            <a:fillRect/>
          </a:stretch>
        </p:blipFill>
        <p:spPr bwMode="auto">
          <a:xfrm>
            <a:off x="5391150" y="6197600"/>
            <a:ext cx="723900" cy="444500"/>
          </a:xfrm>
          <a:prstGeom prst="rect">
            <a:avLst/>
          </a:prstGeom>
          <a:noFill/>
        </p:spPr>
      </p:pic>
      <p:pic>
        <p:nvPicPr>
          <p:cNvPr id="113671" name="Picture 7">
            <a:hlinkClick r:id="rId5" action="ppaction://hlinksldjump"/>
          </p:cNvPr>
          <p:cNvPicPr>
            <a:picLocks noChangeAspect="1" noChangeArrowheads="1"/>
          </p:cNvPicPr>
          <p:nvPr/>
        </p:nvPicPr>
        <p:blipFill>
          <a:blip r:embed="rId3" cstate="print"/>
          <a:srcRect/>
          <a:stretch>
            <a:fillRect/>
          </a:stretch>
        </p:blipFill>
        <p:spPr bwMode="auto">
          <a:xfrm>
            <a:off x="3740150" y="6210300"/>
            <a:ext cx="723900" cy="4445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dissolve">
                                      <p:cBhvr>
                                        <p:cTn id="7" dur="500"/>
                                        <p:tgtEl>
                                          <p:spTgt spid="113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3667">
                                            <p:txEl>
                                              <p:pRg st="2" end="2"/>
                                            </p:txEl>
                                          </p:spTgt>
                                        </p:tgtEl>
                                        <p:attrNameLst>
                                          <p:attrName>style.visibility</p:attrName>
                                        </p:attrNameLst>
                                      </p:cBhvr>
                                      <p:to>
                                        <p:strVal val="visible"/>
                                      </p:to>
                                    </p:set>
                                    <p:animEffect transition="in" filter="dissolve">
                                      <p:cBhvr>
                                        <p:cTn id="12" dur="500"/>
                                        <p:tgtEl>
                                          <p:spTgt spid="1136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3667">
                                            <p:txEl>
                                              <p:pRg st="4" end="4"/>
                                            </p:txEl>
                                          </p:spTgt>
                                        </p:tgtEl>
                                        <p:attrNameLst>
                                          <p:attrName>style.visibility</p:attrName>
                                        </p:attrNameLst>
                                      </p:cBhvr>
                                      <p:to>
                                        <p:strVal val="visible"/>
                                      </p:to>
                                    </p:set>
                                    <p:animEffect transition="in" filter="dissolve">
                                      <p:cBhvr>
                                        <p:cTn id="17" dur="500"/>
                                        <p:tgtEl>
                                          <p:spTgt spid="1136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en-US"/>
              <a:t>The Battle Over Implied Powers</a:t>
            </a:r>
          </a:p>
        </p:txBody>
      </p:sp>
      <p:sp>
        <p:nvSpPr>
          <p:cNvPr id="114691" name="Rectangle 3"/>
          <p:cNvSpPr>
            <a:spLocks noGrp="1" noChangeArrowheads="1"/>
          </p:cNvSpPr>
          <p:nvPr>
            <p:ph type="body" idx="1"/>
          </p:nvPr>
        </p:nvSpPr>
        <p:spPr/>
        <p:txBody>
          <a:bodyPr/>
          <a:lstStyle/>
          <a:p>
            <a:pPr>
              <a:lnSpc>
                <a:spcPct val="90000"/>
              </a:lnSpc>
            </a:pPr>
            <a:r>
              <a:rPr lang="en-US" altLang="en-US" sz="2800"/>
              <a:t>The formation of the Bank of the United States spawned controversy. </a:t>
            </a:r>
          </a:p>
          <a:p>
            <a:pPr>
              <a:lnSpc>
                <a:spcPct val="90000"/>
              </a:lnSpc>
            </a:pPr>
            <a:r>
              <a:rPr lang="en-US" altLang="en-US" sz="2800"/>
              <a:t>In </a:t>
            </a:r>
            <a:r>
              <a:rPr lang="en-US" altLang="en-US" sz="2800" i="1"/>
              <a:t>McCulloch</a:t>
            </a:r>
            <a:r>
              <a:rPr lang="en-US" altLang="en-US" sz="2800"/>
              <a:t> v. </a:t>
            </a:r>
            <a:r>
              <a:rPr lang="en-US" altLang="en-US" sz="2800" i="1"/>
              <a:t>Maryland</a:t>
            </a:r>
            <a:r>
              <a:rPr lang="en-US" altLang="en-US" sz="2800"/>
              <a:t>, 1819, the formation of the Second Bank of the United States was challenged by opponents.</a:t>
            </a:r>
          </a:p>
          <a:p>
            <a:pPr>
              <a:lnSpc>
                <a:spcPct val="90000"/>
              </a:lnSpc>
            </a:pPr>
            <a:r>
              <a:rPr lang="en-US" altLang="en-US" sz="2800"/>
              <a:t>Chief Justice John Marshall ruled in favor of the Second Bank and the Federal Government, giving sweeping approval to the concept of </a:t>
            </a:r>
            <a:r>
              <a:rPr lang="en-US" altLang="en-US" sz="2800" u="sng"/>
              <a:t>implied powers.</a:t>
            </a:r>
          </a:p>
        </p:txBody>
      </p:sp>
      <p:pic>
        <p:nvPicPr>
          <p:cNvPr id="114692" name="Picture 4">
            <a:hlinkClick r:id="rId2" action="ppaction://hlinksldjump"/>
          </p:cNvPr>
          <p:cNvPicPr>
            <a:picLocks noChangeAspect="1" noChangeArrowheads="1"/>
          </p:cNvPicPr>
          <p:nvPr/>
        </p:nvPicPr>
        <p:blipFill>
          <a:blip r:embed="rId3" cstate="print"/>
          <a:srcRect/>
          <a:stretch>
            <a:fillRect/>
          </a:stretch>
        </p:blipFill>
        <p:spPr bwMode="auto">
          <a:xfrm>
            <a:off x="2978150" y="6172200"/>
            <a:ext cx="723900" cy="444500"/>
          </a:xfrm>
          <a:prstGeom prst="rect">
            <a:avLst/>
          </a:prstGeom>
          <a:noFill/>
        </p:spPr>
      </p:pic>
      <p:pic>
        <p:nvPicPr>
          <p:cNvPr id="114693" name="Picture 5">
            <a:hlinkClick r:id="rId4" action="ppaction://hlinksldjump"/>
          </p:cNvPr>
          <p:cNvPicPr>
            <a:picLocks noChangeAspect="1" noChangeArrowheads="1"/>
          </p:cNvPicPr>
          <p:nvPr/>
        </p:nvPicPr>
        <p:blipFill>
          <a:blip r:embed="rId3" cstate="print"/>
          <a:srcRect/>
          <a:stretch>
            <a:fillRect/>
          </a:stretch>
        </p:blipFill>
        <p:spPr bwMode="auto">
          <a:xfrm>
            <a:off x="2127250" y="6172200"/>
            <a:ext cx="723900" cy="444500"/>
          </a:xfrm>
          <a:prstGeom prst="rect">
            <a:avLst/>
          </a:prstGeom>
          <a:noFill/>
        </p:spPr>
      </p:pic>
      <p:pic>
        <p:nvPicPr>
          <p:cNvPr id="114694" name="Picture 6">
            <a:hlinkClick r:id="" action="ppaction://noaction"/>
          </p:cNvPr>
          <p:cNvPicPr>
            <a:picLocks noChangeAspect="1" noChangeArrowheads="1"/>
          </p:cNvPicPr>
          <p:nvPr/>
        </p:nvPicPr>
        <p:blipFill>
          <a:blip r:embed="rId3" cstate="print"/>
          <a:srcRect/>
          <a:stretch>
            <a:fillRect/>
          </a:stretch>
        </p:blipFill>
        <p:spPr bwMode="auto">
          <a:xfrm>
            <a:off x="5391150" y="6197600"/>
            <a:ext cx="723900" cy="444500"/>
          </a:xfrm>
          <a:prstGeom prst="rect">
            <a:avLst/>
          </a:prstGeom>
          <a:noFill/>
        </p:spPr>
      </p:pic>
      <p:pic>
        <p:nvPicPr>
          <p:cNvPr id="114695" name="Picture 7">
            <a:hlinkClick r:id="rId5" action="ppaction://hlinksldjump"/>
          </p:cNvPr>
          <p:cNvPicPr>
            <a:picLocks noChangeAspect="1" noChangeArrowheads="1"/>
          </p:cNvPicPr>
          <p:nvPr/>
        </p:nvPicPr>
        <p:blipFill>
          <a:blip r:embed="rId3" cstate="print"/>
          <a:srcRect/>
          <a:stretch>
            <a:fillRect/>
          </a:stretch>
        </p:blipFill>
        <p:spPr bwMode="auto">
          <a:xfrm>
            <a:off x="3740150" y="6210300"/>
            <a:ext cx="723900" cy="4445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dissolve">
                                      <p:cBhvr>
                                        <p:cTn id="7" dur="500"/>
                                        <p:tgtEl>
                                          <p:spTgt spid="114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4691">
                                            <p:txEl>
                                              <p:pRg st="1" end="1"/>
                                            </p:txEl>
                                          </p:spTgt>
                                        </p:tgtEl>
                                        <p:attrNameLst>
                                          <p:attrName>style.visibility</p:attrName>
                                        </p:attrNameLst>
                                      </p:cBhvr>
                                      <p:to>
                                        <p:strVal val="visible"/>
                                      </p:to>
                                    </p:set>
                                    <p:animEffect transition="in" filter="dissolve">
                                      <p:cBhvr>
                                        <p:cTn id="12" dur="500"/>
                                        <p:tgtEl>
                                          <p:spTgt spid="114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4691">
                                            <p:txEl>
                                              <p:pRg st="2" end="2"/>
                                            </p:txEl>
                                          </p:spTgt>
                                        </p:tgtEl>
                                        <p:attrNameLst>
                                          <p:attrName>style.visibility</p:attrName>
                                        </p:attrNameLst>
                                      </p:cBhvr>
                                      <p:to>
                                        <p:strVal val="visible"/>
                                      </p:to>
                                    </p:set>
                                    <p:animEffect transition="in" filter="dissolve">
                                      <p:cBhvr>
                                        <p:cTn id="17" dur="500"/>
                                        <p:tgtEl>
                                          <p:spTgt spid="1146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a:t>The Implied Powers of Congress</a:t>
            </a:r>
          </a:p>
        </p:txBody>
      </p:sp>
      <p:pic>
        <p:nvPicPr>
          <p:cNvPr id="115715" name="Picture 3"/>
          <p:cNvPicPr>
            <a:picLocks noChangeAspect="1" noChangeArrowheads="1"/>
          </p:cNvPicPr>
          <p:nvPr/>
        </p:nvPicPr>
        <p:blipFill>
          <a:blip r:embed="rId2" cstate="print"/>
          <a:srcRect/>
          <a:stretch>
            <a:fillRect/>
          </a:stretch>
        </p:blipFill>
        <p:spPr bwMode="auto">
          <a:xfrm>
            <a:off x="228600" y="1752600"/>
            <a:ext cx="8118475" cy="4362450"/>
          </a:xfrm>
          <a:prstGeom prst="rect">
            <a:avLst/>
          </a:prstGeom>
          <a:noFill/>
        </p:spPr>
      </p:pic>
      <p:pic>
        <p:nvPicPr>
          <p:cNvPr id="115716" name="Picture 4">
            <a:hlinkClick r:id="rId3" action="ppaction://hlinksldjump"/>
          </p:cNvPr>
          <p:cNvPicPr>
            <a:picLocks noChangeAspect="1" noChangeArrowheads="1"/>
          </p:cNvPicPr>
          <p:nvPr/>
        </p:nvPicPr>
        <p:blipFill>
          <a:blip r:embed="rId4" cstate="print"/>
          <a:srcRect/>
          <a:stretch>
            <a:fillRect/>
          </a:stretch>
        </p:blipFill>
        <p:spPr bwMode="auto">
          <a:xfrm>
            <a:off x="2978150" y="6172200"/>
            <a:ext cx="723900" cy="444500"/>
          </a:xfrm>
          <a:prstGeom prst="rect">
            <a:avLst/>
          </a:prstGeom>
          <a:noFill/>
        </p:spPr>
      </p:pic>
      <p:pic>
        <p:nvPicPr>
          <p:cNvPr id="115717" name="Picture 5">
            <a:hlinkClick r:id="rId5" action="ppaction://hlinksldjump"/>
          </p:cNvPr>
          <p:cNvPicPr>
            <a:picLocks noChangeAspect="1" noChangeArrowheads="1"/>
          </p:cNvPicPr>
          <p:nvPr/>
        </p:nvPicPr>
        <p:blipFill>
          <a:blip r:embed="rId4" cstate="print"/>
          <a:srcRect/>
          <a:stretch>
            <a:fillRect/>
          </a:stretch>
        </p:blipFill>
        <p:spPr bwMode="auto">
          <a:xfrm>
            <a:off x="2127250" y="6172200"/>
            <a:ext cx="723900" cy="444500"/>
          </a:xfrm>
          <a:prstGeom prst="rect">
            <a:avLst/>
          </a:prstGeom>
          <a:noFill/>
        </p:spPr>
      </p:pic>
      <p:pic>
        <p:nvPicPr>
          <p:cNvPr id="115718" name="Picture 6">
            <a:hlinkClick r:id="" action="ppaction://noaction"/>
          </p:cNvPr>
          <p:cNvPicPr>
            <a:picLocks noChangeAspect="1" noChangeArrowheads="1"/>
          </p:cNvPicPr>
          <p:nvPr/>
        </p:nvPicPr>
        <p:blipFill>
          <a:blip r:embed="rId4" cstate="print"/>
          <a:srcRect/>
          <a:stretch>
            <a:fillRect/>
          </a:stretch>
        </p:blipFill>
        <p:spPr bwMode="auto">
          <a:xfrm>
            <a:off x="5391150" y="6197600"/>
            <a:ext cx="723900" cy="444500"/>
          </a:xfrm>
          <a:prstGeom prst="rect">
            <a:avLst/>
          </a:prstGeom>
          <a:noFill/>
        </p:spPr>
      </p:pic>
      <p:pic>
        <p:nvPicPr>
          <p:cNvPr id="115719" name="Picture 7">
            <a:hlinkClick r:id="rId6" action="ppaction://hlinksldjump"/>
          </p:cNvPr>
          <p:cNvPicPr>
            <a:picLocks noChangeAspect="1" noChangeArrowheads="1"/>
          </p:cNvPicPr>
          <p:nvPr/>
        </p:nvPicPr>
        <p:blipFill>
          <a:blip r:embed="rId4" cstate="print"/>
          <a:srcRect/>
          <a:stretch>
            <a:fillRect/>
          </a:stretch>
        </p:blipFill>
        <p:spPr bwMode="auto">
          <a:xfrm>
            <a:off x="3740150" y="6210300"/>
            <a:ext cx="723900" cy="4445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5715"/>
                                        </p:tgtEl>
                                        <p:attrNameLst>
                                          <p:attrName>style.visibility</p:attrName>
                                        </p:attrNameLst>
                                      </p:cBhvr>
                                      <p:to>
                                        <p:strVal val="visible"/>
                                      </p:to>
                                    </p:set>
                                    <p:anim calcmode="lin" valueType="num">
                                      <p:cBhvr additive="base">
                                        <p:cTn id="7" dur="500" fill="hold"/>
                                        <p:tgtEl>
                                          <p:spTgt spid="115715"/>
                                        </p:tgtEl>
                                        <p:attrNameLst>
                                          <p:attrName>ppt_x</p:attrName>
                                        </p:attrNameLst>
                                      </p:cBhvr>
                                      <p:tavLst>
                                        <p:tav tm="0">
                                          <p:val>
                                            <p:strVal val="0-#ppt_w/2"/>
                                          </p:val>
                                        </p:tav>
                                        <p:tav tm="100000">
                                          <p:val>
                                            <p:strVal val="#ppt_x"/>
                                          </p:val>
                                        </p:tav>
                                      </p:tavLst>
                                    </p:anim>
                                    <p:anim calcmode="lin" valueType="num">
                                      <p:cBhvr additive="base">
                                        <p:cTn id="8" dur="500" fill="hold"/>
                                        <p:tgtEl>
                                          <p:spTgt spid="1157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a:t>Impeachment Power</a:t>
            </a:r>
          </a:p>
        </p:txBody>
      </p:sp>
      <p:sp>
        <p:nvSpPr>
          <p:cNvPr id="116739" name="Rectangle 3"/>
          <p:cNvSpPr>
            <a:spLocks noGrp="1" noChangeArrowheads="1"/>
          </p:cNvSpPr>
          <p:nvPr>
            <p:ph type="body" idx="1"/>
          </p:nvPr>
        </p:nvSpPr>
        <p:spPr>
          <a:xfrm>
            <a:off x="457200" y="1295400"/>
            <a:ext cx="8229600" cy="5181600"/>
          </a:xfrm>
          <a:ln/>
        </p:spPr>
        <p:txBody>
          <a:bodyPr/>
          <a:lstStyle/>
          <a:p>
            <a:pPr>
              <a:lnSpc>
                <a:spcPct val="90000"/>
              </a:lnSpc>
            </a:pPr>
            <a:r>
              <a:rPr lang="en-US" altLang="en-US" sz="2800" dirty="0"/>
              <a:t>The Constitution grants Congress the power of removing the President, Vice President, or other civil officers from their office through impeachment.</a:t>
            </a:r>
            <a:endParaRPr lang="en-US" altLang="en-US" sz="2800" dirty="0">
              <a:solidFill>
                <a:srgbClr val="821319"/>
              </a:solidFill>
            </a:endParaRPr>
          </a:p>
          <a:p>
            <a:pPr>
              <a:lnSpc>
                <a:spcPct val="90000"/>
              </a:lnSpc>
            </a:pPr>
            <a:r>
              <a:rPr lang="en-US" altLang="en-US" sz="2800" dirty="0"/>
              <a:t>The House has the sole power to </a:t>
            </a:r>
            <a:r>
              <a:rPr lang="en-US" altLang="en-US" sz="2800" u="sng" dirty="0"/>
              <a:t>impeach</a:t>
            </a:r>
            <a:r>
              <a:rPr lang="en-US" altLang="en-US" sz="2800" dirty="0"/>
              <a:t>, or bring charges against the individual.  A majority vote in the House is required for impeachment.</a:t>
            </a:r>
          </a:p>
          <a:p>
            <a:pPr>
              <a:lnSpc>
                <a:spcPct val="90000"/>
              </a:lnSpc>
            </a:pPr>
            <a:r>
              <a:rPr lang="en-US" altLang="en-US" sz="2800" dirty="0"/>
              <a:t>There is then a trial in the Senate. A two-thirds vote of the senators present is needed for conviction which results in removal from office.</a:t>
            </a:r>
          </a:p>
        </p:txBody>
      </p:sp>
      <p:pic>
        <p:nvPicPr>
          <p:cNvPr id="116740" name="Picture 4">
            <a:hlinkClick r:id="rId2" action="ppaction://hlinksldjump"/>
          </p:cNvPr>
          <p:cNvPicPr>
            <a:picLocks noChangeAspect="1" noChangeArrowheads="1"/>
          </p:cNvPicPr>
          <p:nvPr/>
        </p:nvPicPr>
        <p:blipFill>
          <a:blip r:embed="rId3" cstate="print"/>
          <a:srcRect/>
          <a:stretch>
            <a:fillRect/>
          </a:stretch>
        </p:blipFill>
        <p:spPr bwMode="auto">
          <a:xfrm>
            <a:off x="2978150" y="6172200"/>
            <a:ext cx="723900" cy="444500"/>
          </a:xfrm>
          <a:prstGeom prst="rect">
            <a:avLst/>
          </a:prstGeom>
          <a:noFill/>
        </p:spPr>
      </p:pic>
      <p:pic>
        <p:nvPicPr>
          <p:cNvPr id="116741" name="Picture 5">
            <a:hlinkClick r:id="rId4" action="ppaction://hlinksldjump"/>
          </p:cNvPr>
          <p:cNvPicPr>
            <a:picLocks noChangeAspect="1" noChangeArrowheads="1"/>
          </p:cNvPicPr>
          <p:nvPr/>
        </p:nvPicPr>
        <p:blipFill>
          <a:blip r:embed="rId3" cstate="print"/>
          <a:srcRect/>
          <a:stretch>
            <a:fillRect/>
          </a:stretch>
        </p:blipFill>
        <p:spPr bwMode="auto">
          <a:xfrm>
            <a:off x="2127250" y="6172200"/>
            <a:ext cx="723900" cy="444500"/>
          </a:xfrm>
          <a:prstGeom prst="rect">
            <a:avLst/>
          </a:prstGeom>
          <a:noFill/>
        </p:spPr>
      </p:pic>
      <p:pic>
        <p:nvPicPr>
          <p:cNvPr id="116742" name="Picture 6">
            <a:hlinkClick r:id="rId5" action="ppaction://hlinksldjump"/>
          </p:cNvPr>
          <p:cNvPicPr>
            <a:picLocks noChangeAspect="1" noChangeArrowheads="1"/>
          </p:cNvPicPr>
          <p:nvPr/>
        </p:nvPicPr>
        <p:blipFill>
          <a:blip r:embed="rId3" cstate="print"/>
          <a:srcRect/>
          <a:stretch>
            <a:fillRect/>
          </a:stretch>
        </p:blipFill>
        <p:spPr bwMode="auto">
          <a:xfrm>
            <a:off x="3740150" y="6210300"/>
            <a:ext cx="723900" cy="444500"/>
          </a:xfrm>
          <a:prstGeom prst="rect">
            <a:avLst/>
          </a:prstGeom>
          <a:noFill/>
        </p:spPr>
      </p:pic>
      <p:pic>
        <p:nvPicPr>
          <p:cNvPr id="116743" name="Picture 7">
            <a:hlinkClick r:id="rId6" action="ppaction://hlinksldjump"/>
          </p:cNvPr>
          <p:cNvPicPr>
            <a:picLocks noChangeAspect="1" noChangeArrowheads="1"/>
          </p:cNvPicPr>
          <p:nvPr/>
        </p:nvPicPr>
        <p:blipFill>
          <a:blip r:embed="rId3" cstate="print"/>
          <a:srcRect/>
          <a:stretch>
            <a:fillRect/>
          </a:stretch>
        </p:blipFill>
        <p:spPr bwMode="auto">
          <a:xfrm>
            <a:off x="4552950" y="6197600"/>
            <a:ext cx="723900" cy="4445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dissolve">
                                      <p:cBhvr>
                                        <p:cTn id="7" dur="500"/>
                                        <p:tgtEl>
                                          <p:spTgt spid="1167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6739">
                                            <p:txEl>
                                              <p:pRg st="1" end="1"/>
                                            </p:txEl>
                                          </p:spTgt>
                                        </p:tgtEl>
                                        <p:attrNameLst>
                                          <p:attrName>style.visibility</p:attrName>
                                        </p:attrNameLst>
                                      </p:cBhvr>
                                      <p:to>
                                        <p:strVal val="visible"/>
                                      </p:to>
                                    </p:set>
                                    <p:animEffect transition="in" filter="dissolve">
                                      <p:cBhvr>
                                        <p:cTn id="12" dur="500"/>
                                        <p:tgtEl>
                                          <p:spTgt spid="1167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6739">
                                            <p:txEl>
                                              <p:pRg st="2" end="2"/>
                                            </p:txEl>
                                          </p:spTgt>
                                        </p:tgtEl>
                                        <p:attrNameLst>
                                          <p:attrName>style.visibility</p:attrName>
                                        </p:attrNameLst>
                                      </p:cBhvr>
                                      <p:to>
                                        <p:strVal val="visible"/>
                                      </p:to>
                                    </p:set>
                                    <p:animEffect transition="in" filter="dissolve">
                                      <p:cBhvr>
                                        <p:cTn id="17" dur="500"/>
                                        <p:tgtEl>
                                          <p:spTgt spid="1167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en-US" dirty="0"/>
              <a:t>Congress </a:t>
            </a:r>
            <a:r>
              <a:rPr lang="en-US" altLang="en-US" dirty="0" smtClean="0"/>
              <a:t>Convenes*</a:t>
            </a:r>
            <a:endParaRPr lang="en-US" altLang="en-US" dirty="0"/>
          </a:p>
        </p:txBody>
      </p:sp>
      <p:sp>
        <p:nvSpPr>
          <p:cNvPr id="117763" name="Rectangle 3"/>
          <p:cNvSpPr>
            <a:spLocks noGrp="1" noChangeArrowheads="1"/>
          </p:cNvSpPr>
          <p:nvPr>
            <p:ph type="body" idx="1"/>
          </p:nvPr>
        </p:nvSpPr>
        <p:spPr>
          <a:xfrm>
            <a:off x="457200" y="1600200"/>
            <a:ext cx="8229600" cy="5257800"/>
          </a:xfrm>
        </p:spPr>
        <p:txBody>
          <a:bodyPr/>
          <a:lstStyle/>
          <a:p>
            <a:pPr>
              <a:lnSpc>
                <a:spcPct val="90000"/>
              </a:lnSpc>
            </a:pPr>
            <a:r>
              <a:rPr lang="en-US" altLang="en-US" sz="2400" dirty="0"/>
              <a:t>Congress convenes every two years — on January 3 of every odd-numbered year.</a:t>
            </a:r>
          </a:p>
          <a:p>
            <a:pPr>
              <a:lnSpc>
                <a:spcPct val="90000"/>
              </a:lnSpc>
            </a:pPr>
            <a:r>
              <a:rPr lang="en-US" altLang="en-US" sz="2400" dirty="0"/>
              <a:t>The House has formal organizational meetings at the beginning of each term to determine committee membership and standing officers.</a:t>
            </a:r>
          </a:p>
          <a:p>
            <a:pPr>
              <a:lnSpc>
                <a:spcPct val="90000"/>
              </a:lnSpc>
            </a:pPr>
            <a:r>
              <a:rPr lang="en-US" altLang="en-US" sz="2400" dirty="0"/>
              <a:t>The Senate, because it is a </a:t>
            </a:r>
            <a:r>
              <a:rPr lang="en-US" altLang="en-US" sz="2400" u="sng" dirty="0"/>
              <a:t>continuous body</a:t>
            </a:r>
            <a:r>
              <a:rPr lang="en-US" altLang="en-US" sz="2400" dirty="0"/>
              <a:t>, has fewer organizational issues to address at the start of each term.</a:t>
            </a:r>
          </a:p>
          <a:p>
            <a:pPr>
              <a:lnSpc>
                <a:spcPct val="90000"/>
              </a:lnSpc>
            </a:pPr>
            <a:r>
              <a:rPr lang="en-US" altLang="en-US" sz="2400" dirty="0"/>
              <a:t>When Congress is organized, the President presents a State of the Union message to a joint session of Congress. This message, in which the President reports on the state of the nation as he sees it, is given annually and is required by the Constitution.</a:t>
            </a:r>
          </a:p>
        </p:txBody>
      </p:sp>
      <p:pic>
        <p:nvPicPr>
          <p:cNvPr id="117764" name="Picture 4">
            <a:hlinkClick r:id="rId2" action="ppaction://hlinksldjump"/>
          </p:cNvPr>
          <p:cNvPicPr>
            <a:picLocks noChangeAspect="1" noChangeArrowheads="1"/>
          </p:cNvPicPr>
          <p:nvPr/>
        </p:nvPicPr>
        <p:blipFill>
          <a:blip r:embed="rId3" cstate="print"/>
          <a:srcRect/>
          <a:stretch>
            <a:fillRect/>
          </a:stretch>
        </p:blipFill>
        <p:spPr bwMode="auto">
          <a:xfrm>
            <a:off x="2965450" y="6172200"/>
            <a:ext cx="647700" cy="444500"/>
          </a:xfrm>
          <a:prstGeom prst="rect">
            <a:avLst/>
          </a:prstGeom>
          <a:noFill/>
        </p:spPr>
      </p:pic>
      <p:pic>
        <p:nvPicPr>
          <p:cNvPr id="117765" name="Picture 5">
            <a:hlinkClick r:id="rId4" action="ppaction://hlinksldjump"/>
          </p:cNvPr>
          <p:cNvPicPr>
            <a:picLocks noChangeAspect="1" noChangeArrowheads="1"/>
          </p:cNvPicPr>
          <p:nvPr/>
        </p:nvPicPr>
        <p:blipFill>
          <a:blip r:embed="rId3" cstate="print"/>
          <a:srcRect/>
          <a:stretch>
            <a:fillRect/>
          </a:stretch>
        </p:blipFill>
        <p:spPr bwMode="auto">
          <a:xfrm>
            <a:off x="3778250" y="6184900"/>
            <a:ext cx="647700" cy="444500"/>
          </a:xfrm>
          <a:prstGeom prst="rect">
            <a:avLst/>
          </a:prstGeom>
          <a:noFill/>
        </p:spPr>
      </p:pic>
      <p:pic>
        <p:nvPicPr>
          <p:cNvPr id="117766" name="Picture 6">
            <a:hlinkClick r:id="" action="ppaction://noaction"/>
          </p:cNvPr>
          <p:cNvPicPr>
            <a:picLocks noChangeAspect="1" noChangeArrowheads="1"/>
          </p:cNvPicPr>
          <p:nvPr/>
        </p:nvPicPr>
        <p:blipFill>
          <a:blip r:embed="rId3" cstate="print"/>
          <a:srcRect/>
          <a:stretch>
            <a:fillRect/>
          </a:stretch>
        </p:blipFill>
        <p:spPr bwMode="auto">
          <a:xfrm>
            <a:off x="4578350" y="6197600"/>
            <a:ext cx="647700" cy="4445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dissolve">
                                      <p:cBhvr>
                                        <p:cTn id="7" dur="500"/>
                                        <p:tgtEl>
                                          <p:spTgt spid="1177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7763">
                                            <p:txEl>
                                              <p:pRg st="1" end="1"/>
                                            </p:txEl>
                                          </p:spTgt>
                                        </p:tgtEl>
                                        <p:attrNameLst>
                                          <p:attrName>style.visibility</p:attrName>
                                        </p:attrNameLst>
                                      </p:cBhvr>
                                      <p:to>
                                        <p:strVal val="visible"/>
                                      </p:to>
                                    </p:set>
                                    <p:animEffect transition="in" filter="dissolve">
                                      <p:cBhvr>
                                        <p:cTn id="12" dur="500"/>
                                        <p:tgtEl>
                                          <p:spTgt spid="1177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7763">
                                            <p:txEl>
                                              <p:pRg st="2" end="2"/>
                                            </p:txEl>
                                          </p:spTgt>
                                        </p:tgtEl>
                                        <p:attrNameLst>
                                          <p:attrName>style.visibility</p:attrName>
                                        </p:attrNameLst>
                                      </p:cBhvr>
                                      <p:to>
                                        <p:strVal val="visible"/>
                                      </p:to>
                                    </p:set>
                                    <p:animEffect transition="in" filter="dissolve">
                                      <p:cBhvr>
                                        <p:cTn id="17" dur="500"/>
                                        <p:tgtEl>
                                          <p:spTgt spid="1177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7763">
                                            <p:txEl>
                                              <p:pRg st="3" end="3"/>
                                            </p:txEl>
                                          </p:spTgt>
                                        </p:tgtEl>
                                        <p:attrNameLst>
                                          <p:attrName>style.visibility</p:attrName>
                                        </p:attrNameLst>
                                      </p:cBhvr>
                                      <p:to>
                                        <p:strVal val="visible"/>
                                      </p:to>
                                    </p:set>
                                    <p:animEffect transition="in" filter="dissolve">
                                      <p:cBhvr>
                                        <p:cTn id="22" dur="500"/>
                                        <p:tgtEl>
                                          <p:spTgt spid="1177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autoUpdateAnimBg="0"/>
    </p:bld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44462</TotalTime>
  <Words>1425</Words>
  <Application>Microsoft Office PowerPoint</Application>
  <PresentationFormat>On-screen Show (4:3)</PresentationFormat>
  <Paragraphs>132</Paragraphs>
  <Slides>28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Verdana</vt:lpstr>
      <vt:lpstr>Wingdings</vt:lpstr>
      <vt:lpstr>Globe</vt:lpstr>
      <vt:lpstr>Chapter 11,12 Congress</vt:lpstr>
      <vt:lpstr>Chap 11, 12 Vocabulary</vt:lpstr>
      <vt:lpstr>Congressional Power</vt:lpstr>
      <vt:lpstr>Article I, Section 8</vt:lpstr>
      <vt:lpstr>The Necessary and Proper Clause</vt:lpstr>
      <vt:lpstr>The Battle Over Implied Powers</vt:lpstr>
      <vt:lpstr>The Implied Powers of Congress</vt:lpstr>
      <vt:lpstr>Impeachment Power</vt:lpstr>
      <vt:lpstr>Congress Convenes*</vt:lpstr>
      <vt:lpstr>The Presiding Officers</vt:lpstr>
      <vt:lpstr>PowerPoint Presentation</vt:lpstr>
      <vt:lpstr>PowerPoint Presentation</vt:lpstr>
      <vt:lpstr>PowerPoint Presentation</vt:lpstr>
      <vt:lpstr>PowerPoint Presentation</vt:lpstr>
      <vt:lpstr>Committee Chairmen and Seniority Rule</vt:lpstr>
      <vt:lpstr>Standing Committees</vt:lpstr>
      <vt:lpstr>Permanent Committees of Congress</vt:lpstr>
      <vt:lpstr>Joint and Conference Committees</vt:lpstr>
      <vt:lpstr>Permanent Committees of Congress</vt:lpstr>
      <vt:lpstr>The House Rules Committee and Select Committees</vt:lpstr>
      <vt:lpstr>The Bill in Committee</vt:lpstr>
      <vt:lpstr>Voting on a Bill</vt:lpstr>
      <vt:lpstr>PowerPoint Presentation</vt:lpstr>
      <vt:lpstr>Introducing a Bill and Rules for Debate in the Senate</vt:lpstr>
      <vt:lpstr>Filibuster and Cloture *</vt:lpstr>
      <vt:lpstr>Conference Committees</vt:lpstr>
      <vt:lpstr>The President Acts</vt:lpstr>
      <vt:lpstr>Important Questions Chap 11,12</vt:lpstr>
    </vt:vector>
  </TitlesOfParts>
  <Company>Franklin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U.S. Government</dc:title>
  <dc:creator>camccaig</dc:creator>
  <cp:lastModifiedBy>Edwin Barber</cp:lastModifiedBy>
  <cp:revision>53</cp:revision>
  <dcterms:created xsi:type="dcterms:W3CDTF">2008-12-18T18:43:42Z</dcterms:created>
  <dcterms:modified xsi:type="dcterms:W3CDTF">2014-10-16T15:32:15Z</dcterms:modified>
</cp:coreProperties>
</file>