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4"/>
  </p:notesMasterIdLst>
  <p:handoutMasterIdLst>
    <p:handoutMasterId r:id="rId35"/>
  </p:handoutMasterIdLst>
  <p:sldIdLst>
    <p:sldId id="326" r:id="rId2"/>
    <p:sldId id="256" r:id="rId3"/>
    <p:sldId id="287" r:id="rId4"/>
    <p:sldId id="288" r:id="rId5"/>
    <p:sldId id="289" r:id="rId6"/>
    <p:sldId id="325" r:id="rId7"/>
    <p:sldId id="290" r:id="rId8"/>
    <p:sldId id="291" r:id="rId9"/>
    <p:sldId id="293" r:id="rId10"/>
    <p:sldId id="327" r:id="rId11"/>
    <p:sldId id="294" r:id="rId12"/>
    <p:sldId id="295" r:id="rId13"/>
    <p:sldId id="296" r:id="rId14"/>
    <p:sldId id="297" r:id="rId15"/>
    <p:sldId id="303" r:id="rId16"/>
    <p:sldId id="331" r:id="rId17"/>
    <p:sldId id="305" r:id="rId18"/>
    <p:sldId id="306" r:id="rId19"/>
    <p:sldId id="307" r:id="rId20"/>
    <p:sldId id="308" r:id="rId21"/>
    <p:sldId id="332" r:id="rId22"/>
    <p:sldId id="309" r:id="rId23"/>
    <p:sldId id="310" r:id="rId24"/>
    <p:sldId id="311" r:id="rId25"/>
    <p:sldId id="312" r:id="rId26"/>
    <p:sldId id="313" r:id="rId27"/>
    <p:sldId id="317" r:id="rId28"/>
    <p:sldId id="318" r:id="rId29"/>
    <p:sldId id="320" r:id="rId30"/>
    <p:sldId id="321" r:id="rId31"/>
    <p:sldId id="322" r:id="rId32"/>
    <p:sldId id="323"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68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68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68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531E186-FBFB-478C-A4EF-0FD4F5205257}" type="slidenum">
              <a:rPr lang="en-US"/>
              <a:pPr/>
              <a:t>‹#›</a:t>
            </a:fld>
            <a:endParaRPr lang="en-US"/>
          </a:p>
        </p:txBody>
      </p:sp>
    </p:spTree>
    <p:extLst>
      <p:ext uri="{BB962C8B-B14F-4D97-AF65-F5344CB8AC3E}">
        <p14:creationId xmlns:p14="http://schemas.microsoft.com/office/powerpoint/2010/main" val="3038226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99E36572-3056-4AE7-9CDE-08903AAD41E6}" type="slidenum">
              <a:rPr lang="en-US"/>
              <a:pPr/>
              <a:t>‹#›</a:t>
            </a:fld>
            <a:endParaRPr lang="en-US"/>
          </a:p>
        </p:txBody>
      </p:sp>
    </p:spTree>
    <p:extLst>
      <p:ext uri="{BB962C8B-B14F-4D97-AF65-F5344CB8AC3E}">
        <p14:creationId xmlns:p14="http://schemas.microsoft.com/office/powerpoint/2010/main" val="21011175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2C8AFF-6234-40E4-BA85-13D2F6F62536}" type="slidenum">
              <a:rPr lang="en-US"/>
              <a:pPr/>
              <a:t>23</a:t>
            </a:fld>
            <a:endParaRPr 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3076098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0"/>
            <a:ext cx="9148763" cy="6851650"/>
            <a:chOff x="1" y="0"/>
            <a:chExt cx="5763" cy="4316"/>
          </a:xfrm>
        </p:grpSpPr>
        <p:sp>
          <p:nvSpPr>
            <p:cNvPr id="1126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126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126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11270" name="Group 6"/>
            <p:cNvGrpSpPr>
              <a:grpSpLocks/>
            </p:cNvGrpSpPr>
            <p:nvPr/>
          </p:nvGrpSpPr>
          <p:grpSpPr bwMode="auto">
            <a:xfrm>
              <a:off x="288" y="0"/>
              <a:ext cx="5098" cy="4316"/>
              <a:chOff x="288" y="0"/>
              <a:chExt cx="5098" cy="4316"/>
            </a:xfrm>
          </p:grpSpPr>
          <p:sp>
            <p:nvSpPr>
              <p:cNvPr id="1127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7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8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8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8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128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1128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128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128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128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1128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1128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129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1129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1129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1129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1129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11295" name="Group 31"/>
            <p:cNvGrpSpPr>
              <a:grpSpLocks/>
            </p:cNvGrpSpPr>
            <p:nvPr/>
          </p:nvGrpSpPr>
          <p:grpSpPr bwMode="auto">
            <a:xfrm>
              <a:off x="1" y="392"/>
              <a:ext cx="5758" cy="1571"/>
              <a:chOff x="1" y="392"/>
              <a:chExt cx="5758" cy="1571"/>
            </a:xfrm>
          </p:grpSpPr>
          <p:sp>
            <p:nvSpPr>
              <p:cNvPr id="1129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1129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1129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1129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1130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1130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1130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11303"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1304" name="Rectangle 40"/>
          <p:cNvSpPr>
            <a:spLocks noGrp="1" noChangeArrowheads="1"/>
          </p:cNvSpPr>
          <p:nvPr>
            <p:ph type="subTitle" sz="quarter" idx="1"/>
          </p:nvPr>
        </p:nvSpPr>
        <p:spPr>
          <a:xfrm>
            <a:off x="1371600" y="3886200"/>
            <a:ext cx="6400800" cy="1752600"/>
          </a:xfrm>
        </p:spPr>
        <p:txBody>
          <a:bodyPr/>
          <a:lstStyle>
            <a:lvl1pPr marL="0" indent="0" algn="ctr">
              <a:buFont typeface="Wingdings" charset="2"/>
              <a:buNone/>
              <a:defRPr/>
            </a:lvl1pPr>
          </a:lstStyle>
          <a:p>
            <a:r>
              <a:rPr lang="en-US"/>
              <a:t>Click to edit Master subtitle style</a:t>
            </a:r>
          </a:p>
        </p:txBody>
      </p:sp>
      <p:sp>
        <p:nvSpPr>
          <p:cNvPr id="11305" name="Rectangle 41"/>
          <p:cNvSpPr>
            <a:spLocks noGrp="1" noChangeArrowheads="1"/>
          </p:cNvSpPr>
          <p:nvPr>
            <p:ph type="dt" sz="quarter" idx="2"/>
          </p:nvPr>
        </p:nvSpPr>
        <p:spPr/>
        <p:txBody>
          <a:bodyPr/>
          <a:lstStyle>
            <a:lvl1pPr>
              <a:defRPr/>
            </a:lvl1pPr>
          </a:lstStyle>
          <a:p>
            <a:endParaRPr lang="en-US"/>
          </a:p>
        </p:txBody>
      </p:sp>
      <p:sp>
        <p:nvSpPr>
          <p:cNvPr id="11306" name="Rectangle 42"/>
          <p:cNvSpPr>
            <a:spLocks noGrp="1" noChangeArrowheads="1"/>
          </p:cNvSpPr>
          <p:nvPr>
            <p:ph type="ftr" sz="quarter" idx="3"/>
          </p:nvPr>
        </p:nvSpPr>
        <p:spPr/>
        <p:txBody>
          <a:bodyPr/>
          <a:lstStyle>
            <a:lvl1pPr>
              <a:defRPr/>
            </a:lvl1pPr>
          </a:lstStyle>
          <a:p>
            <a:endParaRPr lang="en-US"/>
          </a:p>
        </p:txBody>
      </p:sp>
      <p:sp>
        <p:nvSpPr>
          <p:cNvPr id="11307" name="Rectangle 43"/>
          <p:cNvSpPr>
            <a:spLocks noGrp="1" noChangeArrowheads="1"/>
          </p:cNvSpPr>
          <p:nvPr>
            <p:ph type="sldNum" sz="quarter" idx="4"/>
          </p:nvPr>
        </p:nvSpPr>
        <p:spPr/>
        <p:txBody>
          <a:bodyPr/>
          <a:lstStyle>
            <a:lvl1pPr>
              <a:defRPr/>
            </a:lvl1pPr>
          </a:lstStyle>
          <a:p>
            <a:fld id="{C721CD64-080A-4573-B6F7-A4CB43D2594C}"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419383-16C8-4FC7-B6D6-6F384931BC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745849-C89A-44EF-8FC6-156BD51AB0B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B50D975-CB09-47CF-B659-7F00ACF36B6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C6E881-E810-49F6-994C-A4CBEA59CC2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3C0B82-B946-42FE-8981-C8A712B8C8E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FE9EF71-FEF8-4AC8-BD00-33C0E1B2150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49B525D-D2C8-464B-9252-DC4F83137A0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85499D-3C10-416F-8CC8-E9DA3427A47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315779C-3E9E-4762-B959-61708605A0D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37AD92-6ADE-4950-9358-7951CF22D36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186B744-662B-4438-889C-AC91073A2E4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1588" y="0"/>
            <a:ext cx="9148762" cy="6851650"/>
            <a:chOff x="1" y="0"/>
            <a:chExt cx="5763" cy="4316"/>
          </a:xfrm>
        </p:grpSpPr>
        <p:sp>
          <p:nvSpPr>
            <p:cNvPr id="10243"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0244"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0245"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10246" name="Group 6"/>
            <p:cNvGrpSpPr>
              <a:grpSpLocks/>
            </p:cNvGrpSpPr>
            <p:nvPr/>
          </p:nvGrpSpPr>
          <p:grpSpPr bwMode="auto">
            <a:xfrm>
              <a:off x="288" y="0"/>
              <a:ext cx="5098" cy="4316"/>
              <a:chOff x="288" y="0"/>
              <a:chExt cx="5098" cy="4316"/>
            </a:xfrm>
          </p:grpSpPr>
          <p:sp>
            <p:nvSpPr>
              <p:cNvPr id="10247"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48"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49"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0"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1"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2"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3"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4"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5"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6"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7"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8"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10259"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10260"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0261"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10262"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0263"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10264"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10265"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10266"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10267"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10268"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10269"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10270"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10271" name="Group 31"/>
            <p:cNvGrpSpPr>
              <a:grpSpLocks/>
            </p:cNvGrpSpPr>
            <p:nvPr/>
          </p:nvGrpSpPr>
          <p:grpSpPr bwMode="auto">
            <a:xfrm>
              <a:off x="1" y="392"/>
              <a:ext cx="5758" cy="1571"/>
              <a:chOff x="1" y="392"/>
              <a:chExt cx="5758" cy="1571"/>
            </a:xfrm>
          </p:grpSpPr>
          <p:sp>
            <p:nvSpPr>
              <p:cNvPr id="10272"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10273"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10274"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10275"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10276"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10277"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10278"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10279"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80"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10281"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10282"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1554858A-3442-45BF-BDC9-0D2E92B429EC}" type="slidenum">
              <a:rPr lang="en-US"/>
              <a:pPr/>
              <a:t>‹#›</a:t>
            </a:fld>
            <a:endParaRPr lang="en-US"/>
          </a:p>
        </p:txBody>
      </p:sp>
      <p:sp>
        <p:nvSpPr>
          <p:cNvPr id="10283"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3.xml"/><Relationship Id="rId4" Type="http://schemas.openxmlformats.org/officeDocument/2006/relationships/slide" Target="slide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3.xml"/><Relationship Id="rId4" Type="http://schemas.openxmlformats.org/officeDocument/2006/relationships/slide" Target="slide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4.xml"/><Relationship Id="rId5" Type="http://schemas.openxmlformats.org/officeDocument/2006/relationships/slide" Target="slide20.xml"/><Relationship Id="rId4" Type="http://schemas.openxmlformats.org/officeDocument/2006/relationships/slide" Target="slide6.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slide" Target="slide24.xml"/><Relationship Id="rId5" Type="http://schemas.openxmlformats.org/officeDocument/2006/relationships/slide" Target="slide1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5" Type="http://schemas.openxmlformats.org/officeDocument/2006/relationships/slide" Target="slide14.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4.xml"/><Relationship Id="rId5" Type="http://schemas.openxmlformats.org/officeDocument/2006/relationships/slide" Target="slide14.xml"/><Relationship Id="rId4" Type="http://schemas.openxmlformats.org/officeDocument/2006/relationships/slide" Target="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1.xml"/><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2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slide" Target="slide20.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7.jpeg"/><Relationship Id="rId1" Type="http://schemas.openxmlformats.org/officeDocument/2006/relationships/slideLayout" Target="../slideLayouts/slideLayout6.xml"/><Relationship Id="rId5" Type="http://schemas.openxmlformats.org/officeDocument/2006/relationships/slide" Target="slide20.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6.xml"/><Relationship Id="rId5" Type="http://schemas.openxmlformats.org/officeDocument/2006/relationships/slide" Target="slide1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6.xml"/><Relationship Id="rId4" Type="http://schemas.openxmlformats.org/officeDocument/2006/relationships/slide" Target="slide1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0.xml"/><Relationship Id="rId4" Type="http://schemas.openxmlformats.org/officeDocument/2006/relationships/slide" Target="slide1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0.xml"/><Relationship Id="rId4" Type="http://schemas.openxmlformats.org/officeDocument/2006/relationships/slide" Target="slide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0.xml"/><Relationship Id="rId4" Type="http://schemas.openxmlformats.org/officeDocument/2006/relationships/slide" Target="slide1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4.xml"/><Relationship Id="rId6" Type="http://schemas.openxmlformats.org/officeDocument/2006/relationships/slide" Target="slide27.xml"/><Relationship Id="rId5" Type="http://schemas.openxmlformats.org/officeDocument/2006/relationships/slide" Target="slide20.xml"/><Relationship Id="rId4" Type="http://schemas.openxmlformats.org/officeDocument/2006/relationships/slide" Target="slide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0.xml"/><Relationship Id="rId4" Type="http://schemas.openxmlformats.org/officeDocument/2006/relationships/slide" Target="slide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13.xml"/><Relationship Id="rId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18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283" y="0"/>
            <a:ext cx="9294283" cy="697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0861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Hanging Chad</a:t>
            </a:r>
            <a:endParaRPr lang="en-US" dirty="0"/>
          </a:p>
        </p:txBody>
      </p:sp>
      <p:sp>
        <p:nvSpPr>
          <p:cNvPr id="5" name="Content Placeholder 4"/>
          <p:cNvSpPr>
            <a:spLocks noGrp="1"/>
          </p:cNvSpPr>
          <p:nvPr>
            <p:ph sz="half" idx="1"/>
          </p:nvPr>
        </p:nvSpPr>
        <p:spPr/>
        <p:txBody>
          <a:bodyPr/>
          <a:lstStyle/>
          <a:p>
            <a:endParaRPr lang="en-US" dirty="0"/>
          </a:p>
        </p:txBody>
      </p:sp>
      <p:sp>
        <p:nvSpPr>
          <p:cNvPr id="6" name="Content Placeholder 5"/>
          <p:cNvSpPr>
            <a:spLocks noGrp="1"/>
          </p:cNvSpPr>
          <p:nvPr>
            <p:ph sz="half" idx="2"/>
          </p:nvPr>
        </p:nvSpPr>
        <p:spPr/>
        <p:txBody>
          <a:bodyPr/>
          <a:lstStyle/>
          <a:p>
            <a:endParaRPr lang="en-US" dirty="0"/>
          </a:p>
        </p:txBody>
      </p:sp>
      <p:pic>
        <p:nvPicPr>
          <p:cNvPr id="1208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2927031"/>
            <a:ext cx="5075717"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08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916" y="1442660"/>
            <a:ext cx="3888418" cy="4666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98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wipe(down)">
                                      <p:cBhvr>
                                        <p:cTn id="7" dur="500"/>
                                        <p:tgtEl>
                                          <p:spTgt spid="12083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20835"/>
                                        </p:tgtEl>
                                        <p:attrNameLst>
                                          <p:attrName>style.visibility</p:attrName>
                                        </p:attrNameLst>
                                      </p:cBhvr>
                                      <p:to>
                                        <p:strVal val="visible"/>
                                      </p:to>
                                    </p:set>
                                    <p:animEffect transition="in" filter="circle(in)">
                                      <p:cBhvr>
                                        <p:cTn id="12" dur="20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nSpc>
                <a:spcPct val="75000"/>
              </a:lnSpc>
            </a:pPr>
            <a:r>
              <a:rPr lang="en-US" altLang="en-US"/>
              <a:t>The Decentralized Nature of the Parties   </a:t>
            </a:r>
          </a:p>
        </p:txBody>
      </p:sp>
      <p:sp>
        <p:nvSpPr>
          <p:cNvPr id="86019" name="Rectangle 3"/>
          <p:cNvSpPr>
            <a:spLocks noGrp="1" noChangeArrowheads="1"/>
          </p:cNvSpPr>
          <p:nvPr>
            <p:ph type="body" idx="1"/>
          </p:nvPr>
        </p:nvSpPr>
        <p:spPr>
          <a:xfrm>
            <a:off x="457200" y="2566988"/>
            <a:ext cx="8229600" cy="3360737"/>
          </a:xfrm>
        </p:spPr>
        <p:txBody>
          <a:bodyPr/>
          <a:lstStyle/>
          <a:p>
            <a:pPr>
              <a:lnSpc>
                <a:spcPct val="90000"/>
              </a:lnSpc>
              <a:buFont typeface="Wingdings" charset="2"/>
              <a:buNone/>
            </a:pPr>
            <a:r>
              <a:rPr lang="en-US" altLang="en-US" sz="2400">
                <a:solidFill>
                  <a:schemeClr val="accent2"/>
                </a:solidFill>
              </a:rPr>
              <a:t>Why?</a:t>
            </a:r>
          </a:p>
          <a:p>
            <a:pPr eaLnBrk="0" hangingPunct="0">
              <a:lnSpc>
                <a:spcPct val="90000"/>
              </a:lnSpc>
              <a:spcBef>
                <a:spcPct val="50000"/>
              </a:spcBef>
              <a:buClrTx/>
            </a:pPr>
            <a:r>
              <a:rPr lang="en-US" altLang="en-US" sz="2400"/>
              <a:t>The party out of power lacks a strong leader.</a:t>
            </a:r>
          </a:p>
          <a:p>
            <a:pPr eaLnBrk="0" hangingPunct="0">
              <a:lnSpc>
                <a:spcPct val="90000"/>
              </a:lnSpc>
              <a:spcBef>
                <a:spcPct val="50000"/>
              </a:spcBef>
              <a:buClrTx/>
            </a:pPr>
            <a:r>
              <a:rPr lang="en-US" altLang="en-US" sz="2400"/>
              <a:t>The federal system distributes powers widely, in</a:t>
            </a:r>
            <a:br>
              <a:rPr lang="en-US" altLang="en-US" sz="2400"/>
            </a:br>
            <a:r>
              <a:rPr lang="en-US" altLang="en-US" sz="2400"/>
              <a:t>turn causing the parties to be decentralized.</a:t>
            </a:r>
          </a:p>
          <a:p>
            <a:pPr eaLnBrk="0" hangingPunct="0">
              <a:lnSpc>
                <a:spcPct val="90000"/>
              </a:lnSpc>
              <a:spcBef>
                <a:spcPct val="50000"/>
              </a:spcBef>
              <a:buClrTx/>
            </a:pPr>
            <a:r>
              <a:rPr lang="en-US" altLang="en-US" sz="2400"/>
              <a:t>The nominating process pits party members against one another because only one person can chosen to be the party’s presidential candidate.</a:t>
            </a:r>
          </a:p>
        </p:txBody>
      </p:sp>
      <p:sp>
        <p:nvSpPr>
          <p:cNvPr id="86020" name="Text Box 4"/>
          <p:cNvSpPr txBox="1">
            <a:spLocks noChangeArrowheads="1"/>
          </p:cNvSpPr>
          <p:nvPr/>
        </p:nvSpPr>
        <p:spPr bwMode="auto">
          <a:xfrm>
            <a:off x="684213" y="1296988"/>
            <a:ext cx="7724775" cy="822325"/>
          </a:xfrm>
          <a:prstGeom prst="rect">
            <a:avLst/>
          </a:prstGeom>
          <a:noFill/>
          <a:ln w="9525">
            <a:noFill/>
            <a:miter lim="800000"/>
            <a:headEnd/>
            <a:tailEnd/>
          </a:ln>
          <a:effectLst/>
        </p:spPr>
        <p:txBody>
          <a:bodyPr>
            <a:spAutoFit/>
          </a:bodyPr>
          <a:lstStyle/>
          <a:p>
            <a:pPr eaLnBrk="1" hangingPunct="1">
              <a:spcBef>
                <a:spcPct val="20000"/>
              </a:spcBef>
              <a:buClr>
                <a:schemeClr val="accent2"/>
              </a:buClr>
            </a:pPr>
            <a:r>
              <a:rPr lang="en-US" altLang="en-US" sz="2400" b="1">
                <a:latin typeface="Arial" charset="0"/>
              </a:rPr>
              <a:t>Both of the major parties are highly decentralized and fragmented.</a:t>
            </a:r>
            <a:endParaRPr kumimoji="1" lang="en-US" altLang="en-US" sz="3000">
              <a:latin typeface="Arial" charset="0"/>
            </a:endParaRPr>
          </a:p>
        </p:txBody>
      </p:sp>
      <p:pic>
        <p:nvPicPr>
          <p:cNvPr id="86021" name="Picture 5">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6023" name="Picture 7">
            <a:hlinkClick r:id="rId4" action="ppaction://hlinksldjump"/>
          </p:cNvPr>
          <p:cNvPicPr>
            <a:picLocks noChangeAspect="1" noChangeArrowheads="1"/>
          </p:cNvPicPr>
          <p:nvPr/>
        </p:nvPicPr>
        <p:blipFill>
          <a:blip r:embed="rId3" cstate="print"/>
          <a:srcRect/>
          <a:stretch>
            <a:fillRect/>
          </a:stretch>
        </p:blipFill>
        <p:spPr bwMode="auto">
          <a:xfrm>
            <a:off x="3765550" y="6184900"/>
            <a:ext cx="647700" cy="444500"/>
          </a:xfrm>
          <a:prstGeom prst="rect">
            <a:avLst/>
          </a:prstGeom>
          <a:noFill/>
        </p:spPr>
      </p:pic>
      <p:pic>
        <p:nvPicPr>
          <p:cNvPr id="86024" name="Picture 8">
            <a:hlinkClick r:id="rId5"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dissolve">
                                      <p:cBhvr>
                                        <p:cTn id="7" dur="500"/>
                                        <p:tgtEl>
                                          <p:spTgt spid="860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6019">
                                            <p:txEl>
                                              <p:pRg st="0" end="0"/>
                                            </p:txEl>
                                          </p:spTgt>
                                        </p:tgtEl>
                                        <p:attrNameLst>
                                          <p:attrName>style.visibility</p:attrName>
                                        </p:attrNameLst>
                                      </p:cBhvr>
                                      <p:to>
                                        <p:strVal val="visible"/>
                                      </p:to>
                                    </p:set>
                                    <p:animEffect transition="in" filter="dissolve">
                                      <p:cBhvr>
                                        <p:cTn id="12" dur="500"/>
                                        <p:tgtEl>
                                          <p:spTgt spid="860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6019">
                                            <p:txEl>
                                              <p:pRg st="1" end="1"/>
                                            </p:txEl>
                                          </p:spTgt>
                                        </p:tgtEl>
                                        <p:attrNameLst>
                                          <p:attrName>style.visibility</p:attrName>
                                        </p:attrNameLst>
                                      </p:cBhvr>
                                      <p:to>
                                        <p:strVal val="visible"/>
                                      </p:to>
                                    </p:set>
                                    <p:animEffect transition="in" filter="dissolve">
                                      <p:cBhvr>
                                        <p:cTn id="17" dur="500"/>
                                        <p:tgtEl>
                                          <p:spTgt spid="860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6019">
                                            <p:txEl>
                                              <p:pRg st="2" end="2"/>
                                            </p:txEl>
                                          </p:spTgt>
                                        </p:tgtEl>
                                        <p:attrNameLst>
                                          <p:attrName>style.visibility</p:attrName>
                                        </p:attrNameLst>
                                      </p:cBhvr>
                                      <p:to>
                                        <p:strVal val="visible"/>
                                      </p:to>
                                    </p:set>
                                    <p:animEffect transition="in" filter="dissolve">
                                      <p:cBhvr>
                                        <p:cTn id="22" dur="500"/>
                                        <p:tgtEl>
                                          <p:spTgt spid="860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6019">
                                            <p:txEl>
                                              <p:pRg st="3" end="3"/>
                                            </p:txEl>
                                          </p:spTgt>
                                        </p:tgtEl>
                                        <p:attrNameLst>
                                          <p:attrName>style.visibility</p:attrName>
                                        </p:attrNameLst>
                                      </p:cBhvr>
                                      <p:to>
                                        <p:strVal val="visible"/>
                                      </p:to>
                                    </p:set>
                                    <p:animEffect transition="in" filter="dissolve">
                                      <p:cBhvr>
                                        <p:cTn id="27" dur="500"/>
                                        <p:tgtEl>
                                          <p:spTgt spid="860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2" autoUpdateAnimBg="0"/>
      <p:bldP spid="8602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ChangeArrowheads="1"/>
          </p:cNvSpPr>
          <p:nvPr/>
        </p:nvSpPr>
        <p:spPr bwMode="auto">
          <a:xfrm>
            <a:off x="471488" y="2484438"/>
            <a:ext cx="3602037" cy="8890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The National</a:t>
            </a:r>
            <a:br>
              <a:rPr lang="en-US" altLang="en-US" sz="2400" b="1">
                <a:latin typeface="Arial" charset="0"/>
              </a:rPr>
            </a:br>
            <a:r>
              <a:rPr lang="en-US" altLang="en-US" sz="2400" b="1">
                <a:latin typeface="Arial" charset="0"/>
              </a:rPr>
              <a:t>Convention</a:t>
            </a:r>
          </a:p>
        </p:txBody>
      </p:sp>
      <p:sp>
        <p:nvSpPr>
          <p:cNvPr id="87043" name="AutoShape 3"/>
          <p:cNvSpPr>
            <a:spLocks noChangeArrowheads="1"/>
          </p:cNvSpPr>
          <p:nvPr/>
        </p:nvSpPr>
        <p:spPr bwMode="auto">
          <a:xfrm>
            <a:off x="5053013" y="2484438"/>
            <a:ext cx="3602037" cy="8890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The Congressional</a:t>
            </a:r>
            <a:br>
              <a:rPr lang="en-US" altLang="en-US" sz="2400" b="1">
                <a:latin typeface="Arial" charset="0"/>
              </a:rPr>
            </a:br>
            <a:r>
              <a:rPr lang="en-US" altLang="en-US" sz="2400" b="1">
                <a:latin typeface="Arial" charset="0"/>
              </a:rPr>
              <a:t>Campaign Committees</a:t>
            </a:r>
          </a:p>
        </p:txBody>
      </p:sp>
      <p:sp>
        <p:nvSpPr>
          <p:cNvPr id="87044" name="AutoShape 4"/>
          <p:cNvSpPr>
            <a:spLocks noChangeArrowheads="1"/>
          </p:cNvSpPr>
          <p:nvPr/>
        </p:nvSpPr>
        <p:spPr bwMode="auto">
          <a:xfrm>
            <a:off x="471488" y="3971925"/>
            <a:ext cx="3602037" cy="8890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The National</a:t>
            </a:r>
            <a:br>
              <a:rPr lang="en-US" altLang="en-US" sz="2400" b="1">
                <a:latin typeface="Arial" charset="0"/>
              </a:rPr>
            </a:br>
            <a:r>
              <a:rPr lang="en-US" altLang="en-US" sz="2400" b="1">
                <a:latin typeface="Arial" charset="0"/>
              </a:rPr>
              <a:t>Chairperson</a:t>
            </a:r>
          </a:p>
        </p:txBody>
      </p:sp>
      <p:sp>
        <p:nvSpPr>
          <p:cNvPr id="87045" name="AutoShape 5"/>
          <p:cNvSpPr>
            <a:spLocks noChangeArrowheads="1"/>
          </p:cNvSpPr>
          <p:nvPr/>
        </p:nvSpPr>
        <p:spPr bwMode="auto">
          <a:xfrm>
            <a:off x="5053013" y="3971925"/>
            <a:ext cx="3602037" cy="8890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The National</a:t>
            </a:r>
            <a:br>
              <a:rPr lang="en-US" altLang="en-US" sz="2400" b="1">
                <a:latin typeface="Arial" charset="0"/>
              </a:rPr>
            </a:br>
            <a:r>
              <a:rPr lang="en-US" altLang="en-US" sz="2400" b="1">
                <a:latin typeface="Arial" charset="0"/>
              </a:rPr>
              <a:t>Committee</a:t>
            </a:r>
          </a:p>
        </p:txBody>
      </p:sp>
      <p:sp>
        <p:nvSpPr>
          <p:cNvPr id="87046" name="Rectangle 6"/>
          <p:cNvSpPr>
            <a:spLocks noGrp="1" noChangeArrowheads="1"/>
          </p:cNvSpPr>
          <p:nvPr>
            <p:ph type="title"/>
          </p:nvPr>
        </p:nvSpPr>
        <p:spPr/>
        <p:txBody>
          <a:bodyPr/>
          <a:lstStyle/>
          <a:p>
            <a:r>
              <a:rPr lang="en-US" altLang="en-US"/>
              <a:t>National Party Machinery  </a:t>
            </a:r>
          </a:p>
        </p:txBody>
      </p:sp>
      <p:sp>
        <p:nvSpPr>
          <p:cNvPr id="87047" name="Rectangle 7"/>
          <p:cNvSpPr>
            <a:spLocks noGrp="1" noChangeArrowheads="1"/>
          </p:cNvSpPr>
          <p:nvPr>
            <p:ph type="body" idx="1"/>
          </p:nvPr>
        </p:nvSpPr>
        <p:spPr>
          <a:xfrm>
            <a:off x="979488" y="1600200"/>
            <a:ext cx="7180262" cy="889000"/>
          </a:xfrm>
        </p:spPr>
        <p:txBody>
          <a:bodyPr/>
          <a:lstStyle/>
          <a:p>
            <a:pPr marL="0" indent="0">
              <a:lnSpc>
                <a:spcPct val="90000"/>
              </a:lnSpc>
              <a:buFont typeface="Wingdings" charset="2"/>
              <a:buNone/>
            </a:pPr>
            <a:r>
              <a:rPr lang="en-US" altLang="en-US" sz="2400"/>
              <a:t>All four elements of both major parties work together loosely to achieve the party’s goals.</a:t>
            </a:r>
          </a:p>
        </p:txBody>
      </p:sp>
      <p:grpSp>
        <p:nvGrpSpPr>
          <p:cNvPr id="87048" name="Group 8"/>
          <p:cNvGrpSpPr>
            <a:grpSpLocks/>
          </p:cNvGrpSpPr>
          <p:nvPr/>
        </p:nvGrpSpPr>
        <p:grpSpPr bwMode="auto">
          <a:xfrm>
            <a:off x="2103438" y="2978150"/>
            <a:ext cx="4821237" cy="1449388"/>
            <a:chOff x="1325" y="1876"/>
            <a:chExt cx="3037" cy="913"/>
          </a:xfrm>
        </p:grpSpPr>
        <p:sp>
          <p:nvSpPr>
            <p:cNvPr id="87049" name="Line 9"/>
            <p:cNvSpPr>
              <a:spLocks noChangeShapeType="1"/>
            </p:cNvSpPr>
            <p:nvPr/>
          </p:nvSpPr>
          <p:spPr bwMode="auto">
            <a:xfrm flipV="1">
              <a:off x="1325" y="2176"/>
              <a:ext cx="0" cy="292"/>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87050" name="Line 10"/>
            <p:cNvSpPr>
              <a:spLocks noChangeShapeType="1"/>
            </p:cNvSpPr>
            <p:nvPr/>
          </p:nvSpPr>
          <p:spPr bwMode="auto">
            <a:xfrm rot="10800000" flipV="1">
              <a:off x="4362" y="2179"/>
              <a:ext cx="0" cy="292"/>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87051" name="Line 11"/>
            <p:cNvSpPr>
              <a:spLocks noChangeShapeType="1"/>
            </p:cNvSpPr>
            <p:nvPr/>
          </p:nvSpPr>
          <p:spPr bwMode="auto">
            <a:xfrm rot="16200000" flipV="1">
              <a:off x="2869" y="2543"/>
              <a:ext cx="0" cy="492"/>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87052" name="Line 12"/>
            <p:cNvSpPr>
              <a:spLocks noChangeShapeType="1"/>
            </p:cNvSpPr>
            <p:nvPr/>
          </p:nvSpPr>
          <p:spPr bwMode="auto">
            <a:xfrm rot="5400000" flipV="1">
              <a:off x="2886" y="1642"/>
              <a:ext cx="0" cy="467"/>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87053" name="Line 13"/>
            <p:cNvSpPr>
              <a:spLocks noChangeShapeType="1"/>
            </p:cNvSpPr>
            <p:nvPr/>
          </p:nvSpPr>
          <p:spPr bwMode="auto">
            <a:xfrm rot="14400000" flipV="1">
              <a:off x="2910" y="2023"/>
              <a:ext cx="0" cy="614"/>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87054" name="Line 14"/>
            <p:cNvSpPr>
              <a:spLocks noChangeShapeType="1"/>
            </p:cNvSpPr>
            <p:nvPr/>
          </p:nvSpPr>
          <p:spPr bwMode="auto">
            <a:xfrm rot="7200000" flipV="1">
              <a:off x="2910" y="2023"/>
              <a:ext cx="0" cy="614"/>
            </a:xfrm>
            <a:prstGeom prst="line">
              <a:avLst/>
            </a:prstGeom>
            <a:noFill/>
            <a:ln w="28575">
              <a:solidFill>
                <a:schemeClr val="tx1"/>
              </a:solidFill>
              <a:miter lim="800000"/>
              <a:headEnd/>
              <a:tailEnd type="triangle" w="med" len="med"/>
            </a:ln>
            <a:effectLst/>
          </p:spPr>
          <p:txBody>
            <a:bodyPr wrap="none" anchor="ctr"/>
            <a:lstStyle/>
            <a:p>
              <a:endParaRPr lang="en-US"/>
            </a:p>
          </p:txBody>
        </p:sp>
      </p:grpSp>
      <p:pic>
        <p:nvPicPr>
          <p:cNvPr id="87055" name="Picture 15">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7056" name="Picture 16">
            <a:hlinkClick r:id="rId4" action="ppaction://hlinksldjump"/>
          </p:cNvPr>
          <p:cNvPicPr>
            <a:picLocks noChangeAspect="1" noChangeArrowheads="1"/>
          </p:cNvPicPr>
          <p:nvPr/>
        </p:nvPicPr>
        <p:blipFill>
          <a:blip r:embed="rId3" cstate="print"/>
          <a:srcRect/>
          <a:stretch>
            <a:fillRect/>
          </a:stretch>
        </p:blipFill>
        <p:spPr bwMode="auto">
          <a:xfrm>
            <a:off x="2965450" y="6184900"/>
            <a:ext cx="647700" cy="444500"/>
          </a:xfrm>
          <a:prstGeom prst="rect">
            <a:avLst/>
          </a:prstGeom>
          <a:noFill/>
        </p:spPr>
      </p:pic>
      <p:pic>
        <p:nvPicPr>
          <p:cNvPr id="87057" name="Picture 17">
            <a:hlinkClick r:id="rId5" action="ppaction://hlinksldjump"/>
          </p:cNvPr>
          <p:cNvPicPr>
            <a:picLocks noChangeAspect="1" noChangeArrowheads="1"/>
          </p:cNvPicPr>
          <p:nvPr/>
        </p:nvPicPr>
        <p:blipFill>
          <a:blip r:embed="rId3" cstate="print"/>
          <a:srcRect/>
          <a:stretch>
            <a:fillRect/>
          </a:stretch>
        </p:blipFill>
        <p:spPr bwMode="auto">
          <a:xfrm>
            <a:off x="3765550" y="6184900"/>
            <a:ext cx="647700" cy="444500"/>
          </a:xfrm>
          <a:prstGeom prst="rect">
            <a:avLst/>
          </a:prstGeom>
          <a:noFill/>
        </p:spPr>
      </p:pic>
      <p:pic>
        <p:nvPicPr>
          <p:cNvPr id="87058" name="Picture 18">
            <a:hlinkClick r:id="rId6"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70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70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70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70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870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nimBg="1" autoUpdateAnimBg="0"/>
      <p:bldP spid="87043" grpId="0" animBg="1" autoUpdateAnimBg="0"/>
      <p:bldP spid="87044" grpId="0" animBg="1" autoUpdateAnimBg="0"/>
      <p:bldP spid="8704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ChangeArrowheads="1"/>
          </p:cNvSpPr>
          <p:nvPr/>
        </p:nvSpPr>
        <p:spPr bwMode="auto">
          <a:xfrm>
            <a:off x="2895600" y="3352800"/>
            <a:ext cx="3602038" cy="12192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spcBef>
                <a:spcPct val="50000"/>
              </a:spcBef>
            </a:pPr>
            <a:r>
              <a:rPr lang="en-US" altLang="en-US" b="1">
                <a:latin typeface="Arial" charset="0"/>
              </a:rPr>
              <a:t>The Party Organization:</a:t>
            </a:r>
            <a:br>
              <a:rPr lang="en-US" altLang="en-US" b="1">
                <a:latin typeface="Arial" charset="0"/>
              </a:rPr>
            </a:br>
            <a:r>
              <a:rPr lang="en-US" altLang="en-US">
                <a:latin typeface="Arial" charset="0"/>
              </a:rPr>
              <a:t>Those who run and control the party machinery. They work year-round to promote the party.</a:t>
            </a:r>
          </a:p>
        </p:txBody>
      </p:sp>
      <p:sp>
        <p:nvSpPr>
          <p:cNvPr id="88067" name="AutoShape 3"/>
          <p:cNvSpPr>
            <a:spLocks noChangeArrowheads="1"/>
          </p:cNvSpPr>
          <p:nvPr/>
        </p:nvSpPr>
        <p:spPr bwMode="auto">
          <a:xfrm>
            <a:off x="838200" y="1752600"/>
            <a:ext cx="3886200" cy="13716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spcBef>
                <a:spcPct val="50000"/>
              </a:spcBef>
            </a:pPr>
            <a:r>
              <a:rPr lang="en-US" altLang="en-US" b="1">
                <a:latin typeface="Arial" charset="0"/>
              </a:rPr>
              <a:t>The Party in the Electorate</a:t>
            </a:r>
            <a:br>
              <a:rPr lang="en-US" altLang="en-US" b="1">
                <a:latin typeface="Arial" charset="0"/>
              </a:rPr>
            </a:br>
            <a:r>
              <a:rPr lang="en-US" altLang="en-US">
                <a:latin typeface="Arial" charset="0"/>
              </a:rPr>
              <a:t>Those who always or almost always vote for party candidates. The Voters and largest component of the party</a:t>
            </a:r>
          </a:p>
        </p:txBody>
      </p:sp>
      <p:sp>
        <p:nvSpPr>
          <p:cNvPr id="88068" name="AutoShape 4"/>
          <p:cNvSpPr>
            <a:spLocks noChangeArrowheads="1"/>
          </p:cNvSpPr>
          <p:nvPr/>
        </p:nvSpPr>
        <p:spPr bwMode="auto">
          <a:xfrm>
            <a:off x="4953000" y="4953000"/>
            <a:ext cx="3602038" cy="11430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spcBef>
                <a:spcPct val="50000"/>
              </a:spcBef>
            </a:pPr>
            <a:r>
              <a:rPr lang="en-US" altLang="en-US" b="1" dirty="0">
                <a:latin typeface="Arial" charset="0"/>
              </a:rPr>
              <a:t>The Party in Government</a:t>
            </a:r>
            <a:br>
              <a:rPr lang="en-US" altLang="en-US" b="1" dirty="0">
                <a:latin typeface="Arial" charset="0"/>
              </a:rPr>
            </a:br>
            <a:r>
              <a:rPr lang="en-US" altLang="en-US" dirty="0">
                <a:latin typeface="Arial" charset="0"/>
              </a:rPr>
              <a:t>Those who hold office in the government and belong to that party.</a:t>
            </a:r>
          </a:p>
        </p:txBody>
      </p:sp>
      <p:sp>
        <p:nvSpPr>
          <p:cNvPr id="88069" name="Rectangle 5"/>
          <p:cNvSpPr>
            <a:spLocks noGrp="1" noChangeArrowheads="1"/>
          </p:cNvSpPr>
          <p:nvPr>
            <p:ph type="title"/>
          </p:nvPr>
        </p:nvSpPr>
        <p:spPr/>
        <p:txBody>
          <a:bodyPr/>
          <a:lstStyle/>
          <a:p>
            <a:r>
              <a:rPr lang="en-US" altLang="en-US"/>
              <a:t>The Three Components of the Party</a:t>
            </a:r>
          </a:p>
        </p:txBody>
      </p:sp>
      <p:pic>
        <p:nvPicPr>
          <p:cNvPr id="88070" name="Picture 6">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8071" name="Picture 7">
            <a:hlinkClick r:id="rId4" action="ppaction://hlinksldjump"/>
          </p:cNvPr>
          <p:cNvPicPr>
            <a:picLocks noChangeAspect="1" noChangeArrowheads="1"/>
          </p:cNvPicPr>
          <p:nvPr/>
        </p:nvPicPr>
        <p:blipFill>
          <a:blip r:embed="rId3" cstate="print"/>
          <a:srcRect/>
          <a:stretch>
            <a:fillRect/>
          </a:stretch>
        </p:blipFill>
        <p:spPr bwMode="auto">
          <a:xfrm>
            <a:off x="2965450" y="6184900"/>
            <a:ext cx="647700" cy="444500"/>
          </a:xfrm>
          <a:prstGeom prst="rect">
            <a:avLst/>
          </a:prstGeom>
          <a:noFill/>
        </p:spPr>
      </p:pic>
      <p:pic>
        <p:nvPicPr>
          <p:cNvPr id="88072" name="Picture 8">
            <a:hlinkClick r:id="rId5" action="ppaction://hlinksldjump"/>
          </p:cNvPr>
          <p:cNvPicPr>
            <a:picLocks noChangeAspect="1" noChangeArrowheads="1"/>
          </p:cNvPicPr>
          <p:nvPr/>
        </p:nvPicPr>
        <p:blipFill>
          <a:blip r:embed="rId3" cstate="print"/>
          <a:srcRect/>
          <a:stretch>
            <a:fillRect/>
          </a:stretch>
        </p:blipFill>
        <p:spPr bwMode="auto">
          <a:xfrm>
            <a:off x="3765550" y="6184900"/>
            <a:ext cx="647700" cy="444500"/>
          </a:xfrm>
          <a:prstGeom prst="rect">
            <a:avLst/>
          </a:prstGeom>
          <a:noFill/>
        </p:spPr>
      </p:pic>
      <p:pic>
        <p:nvPicPr>
          <p:cNvPr id="88073" name="Picture 9">
            <a:hlinkClick r:id="rId6"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80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80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80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nimBg="1" autoUpdateAnimBg="0"/>
      <p:bldP spid="88067" grpId="0" animBg="1" autoUpdateAnimBg="0"/>
      <p:bldP spid="8806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684213" y="1184275"/>
            <a:ext cx="7165975" cy="830997"/>
          </a:xfrm>
          <a:prstGeom prst="rect">
            <a:avLst/>
          </a:prstGeom>
          <a:noFill/>
          <a:ln w="9525">
            <a:noFill/>
            <a:miter lim="800000"/>
            <a:headEnd/>
            <a:tailEnd/>
          </a:ln>
          <a:effectLst/>
        </p:spPr>
        <p:txBody>
          <a:bodyPr>
            <a:spAutoFit/>
          </a:bodyPr>
          <a:lstStyle/>
          <a:p>
            <a:pPr algn="ctr">
              <a:spcBef>
                <a:spcPct val="50000"/>
              </a:spcBef>
            </a:pPr>
            <a:r>
              <a:rPr lang="en-US" altLang="en-US" sz="2400" b="1" dirty="0">
                <a:solidFill>
                  <a:srgbClr val="FFFF00"/>
                </a:solidFill>
                <a:latin typeface="Arial" charset="0"/>
              </a:rPr>
              <a:t>Affiliation is weakening and party organizations are becoming less powerful.</a:t>
            </a:r>
            <a:endParaRPr lang="en-US" altLang="en-US" sz="2400" dirty="0">
              <a:solidFill>
                <a:srgbClr val="FFFF00"/>
              </a:solidFill>
              <a:latin typeface="Arial" charset="0"/>
            </a:endParaRPr>
          </a:p>
        </p:txBody>
      </p:sp>
      <p:sp>
        <p:nvSpPr>
          <p:cNvPr id="89091" name="Rectangle 3"/>
          <p:cNvSpPr>
            <a:spLocks noGrp="1" noChangeArrowheads="1"/>
          </p:cNvSpPr>
          <p:nvPr>
            <p:ph type="title"/>
          </p:nvPr>
        </p:nvSpPr>
        <p:spPr/>
        <p:txBody>
          <a:bodyPr/>
          <a:lstStyle/>
          <a:p>
            <a:r>
              <a:rPr lang="en-US" altLang="en-US"/>
              <a:t>The Future of Major Parties</a:t>
            </a:r>
          </a:p>
        </p:txBody>
      </p:sp>
      <p:sp>
        <p:nvSpPr>
          <p:cNvPr id="89092" name="Rectangle 4"/>
          <p:cNvSpPr>
            <a:spLocks noGrp="1" noChangeArrowheads="1"/>
          </p:cNvSpPr>
          <p:nvPr>
            <p:ph type="body" sz="half" idx="1"/>
          </p:nvPr>
        </p:nvSpPr>
        <p:spPr>
          <a:xfrm>
            <a:off x="381000" y="2286000"/>
            <a:ext cx="4033838" cy="3246438"/>
          </a:xfrm>
        </p:spPr>
        <p:txBody>
          <a:bodyPr/>
          <a:lstStyle/>
          <a:p>
            <a:pPr>
              <a:lnSpc>
                <a:spcPct val="80000"/>
              </a:lnSpc>
              <a:buFont typeface="Wingdings" charset="2"/>
              <a:buNone/>
            </a:pPr>
            <a:r>
              <a:rPr lang="en-US" altLang="en-US" sz="2000">
                <a:solidFill>
                  <a:schemeClr val="accent2"/>
                </a:solidFill>
              </a:rPr>
              <a:t>For voters:</a:t>
            </a:r>
            <a:endParaRPr lang="en-US" altLang="en-US" sz="2000"/>
          </a:p>
          <a:p>
            <a:pPr>
              <a:lnSpc>
                <a:spcPct val="80000"/>
              </a:lnSpc>
            </a:pPr>
            <a:r>
              <a:rPr lang="en-US" altLang="en-US" sz="2000"/>
              <a:t>More people are unwilling to label themselves as “Democrats” or “Republicans”. The number of “independents” is increasing.</a:t>
            </a:r>
          </a:p>
          <a:p>
            <a:pPr>
              <a:lnSpc>
                <a:spcPct val="80000"/>
              </a:lnSpc>
            </a:pPr>
            <a:r>
              <a:rPr lang="en-US" altLang="en-US" sz="2000"/>
              <a:t>Split-ticket voting—voting for candidates of different parties for different offices at the same election</a:t>
            </a:r>
            <a:r>
              <a:rPr lang="en-US" altLang="en-US" sz="1800"/>
              <a:t> </a:t>
            </a:r>
          </a:p>
          <a:p>
            <a:pPr>
              <a:lnSpc>
                <a:spcPct val="80000"/>
              </a:lnSpc>
            </a:pPr>
            <a:endParaRPr lang="en-US" altLang="en-US" sz="1800"/>
          </a:p>
          <a:p>
            <a:pPr>
              <a:lnSpc>
                <a:spcPct val="80000"/>
              </a:lnSpc>
            </a:pPr>
            <a:endParaRPr lang="en-US" altLang="en-US" sz="1800"/>
          </a:p>
        </p:txBody>
      </p:sp>
      <p:sp>
        <p:nvSpPr>
          <p:cNvPr id="89093" name="Rectangle 5"/>
          <p:cNvSpPr>
            <a:spLocks noGrp="1" noChangeArrowheads="1"/>
          </p:cNvSpPr>
          <p:nvPr>
            <p:ph type="body" sz="half" idx="2"/>
          </p:nvPr>
        </p:nvSpPr>
        <p:spPr>
          <a:xfrm>
            <a:off x="4648200" y="2286000"/>
            <a:ext cx="3810000" cy="4140200"/>
          </a:xfrm>
        </p:spPr>
        <p:txBody>
          <a:bodyPr/>
          <a:lstStyle/>
          <a:p>
            <a:pPr>
              <a:buFont typeface="Wingdings" charset="2"/>
              <a:buNone/>
            </a:pPr>
            <a:r>
              <a:rPr lang="en-US" altLang="en-US" sz="2000">
                <a:solidFill>
                  <a:schemeClr val="accent2"/>
                </a:solidFill>
              </a:rPr>
              <a:t>For candidate:</a:t>
            </a:r>
            <a:r>
              <a:rPr lang="en-US" altLang="en-US" sz="2000"/>
              <a:t>  </a:t>
            </a:r>
          </a:p>
          <a:p>
            <a:r>
              <a:rPr lang="en-US" altLang="en-US" sz="2000"/>
              <a:t>Changes in the technology of campaigning, especially the use of television and the Internet, have made candidates more independent of the party organization</a:t>
            </a:r>
          </a:p>
        </p:txBody>
      </p:sp>
      <p:pic>
        <p:nvPicPr>
          <p:cNvPr id="89094" name="Picture 6">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9095" name="Picture 7">
            <a:hlinkClick r:id="rId4" action="ppaction://hlinksldjump"/>
          </p:cNvPr>
          <p:cNvPicPr>
            <a:picLocks noChangeAspect="1" noChangeArrowheads="1"/>
          </p:cNvPicPr>
          <p:nvPr/>
        </p:nvPicPr>
        <p:blipFill>
          <a:blip r:embed="rId3" cstate="print"/>
          <a:srcRect/>
          <a:stretch>
            <a:fillRect/>
          </a:stretch>
        </p:blipFill>
        <p:spPr bwMode="auto">
          <a:xfrm>
            <a:off x="2965450" y="6184900"/>
            <a:ext cx="647700" cy="444500"/>
          </a:xfrm>
          <a:prstGeom prst="rect">
            <a:avLst/>
          </a:prstGeom>
          <a:noFill/>
        </p:spPr>
      </p:pic>
      <p:pic>
        <p:nvPicPr>
          <p:cNvPr id="89097" name="Picture 9">
            <a:hlinkClick r:id="rId5"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dissolve">
                                      <p:cBhvr>
                                        <p:cTn id="7" dur="500"/>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9092">
                                            <p:txEl>
                                              <p:pRg st="0" end="0"/>
                                            </p:txEl>
                                          </p:spTgt>
                                        </p:tgtEl>
                                        <p:attrNameLst>
                                          <p:attrName>style.visibility</p:attrName>
                                        </p:attrNameLst>
                                      </p:cBhvr>
                                      <p:to>
                                        <p:strVal val="visible"/>
                                      </p:to>
                                    </p:set>
                                    <p:animEffect transition="in" filter="dissolve">
                                      <p:cBhvr>
                                        <p:cTn id="12" dur="500"/>
                                        <p:tgtEl>
                                          <p:spTgt spid="8909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9092">
                                            <p:txEl>
                                              <p:pRg st="1" end="1"/>
                                            </p:txEl>
                                          </p:spTgt>
                                        </p:tgtEl>
                                        <p:attrNameLst>
                                          <p:attrName>style.visibility</p:attrName>
                                        </p:attrNameLst>
                                      </p:cBhvr>
                                      <p:to>
                                        <p:strVal val="visible"/>
                                      </p:to>
                                    </p:set>
                                    <p:animEffect transition="in" filter="dissolve">
                                      <p:cBhvr>
                                        <p:cTn id="17" dur="500"/>
                                        <p:tgtEl>
                                          <p:spTgt spid="8909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9092">
                                            <p:txEl>
                                              <p:pRg st="2" end="2"/>
                                            </p:txEl>
                                          </p:spTgt>
                                        </p:tgtEl>
                                        <p:attrNameLst>
                                          <p:attrName>style.visibility</p:attrName>
                                        </p:attrNameLst>
                                      </p:cBhvr>
                                      <p:to>
                                        <p:strVal val="visible"/>
                                      </p:to>
                                    </p:set>
                                    <p:animEffect transition="in" filter="dissolve">
                                      <p:cBhvr>
                                        <p:cTn id="22" dur="500"/>
                                        <p:tgtEl>
                                          <p:spTgt spid="8909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9093">
                                            <p:txEl>
                                              <p:pRg st="0" end="0"/>
                                            </p:txEl>
                                          </p:spTgt>
                                        </p:tgtEl>
                                        <p:attrNameLst>
                                          <p:attrName>style.visibility</p:attrName>
                                        </p:attrNameLst>
                                      </p:cBhvr>
                                      <p:to>
                                        <p:strVal val="visible"/>
                                      </p:to>
                                    </p:set>
                                    <p:animEffect transition="in" filter="dissolve">
                                      <p:cBhvr>
                                        <p:cTn id="27" dur="500"/>
                                        <p:tgtEl>
                                          <p:spTgt spid="8909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9093">
                                            <p:txEl>
                                              <p:pRg st="1" end="1"/>
                                            </p:txEl>
                                          </p:spTgt>
                                        </p:tgtEl>
                                        <p:attrNameLst>
                                          <p:attrName>style.visibility</p:attrName>
                                        </p:attrNameLst>
                                      </p:cBhvr>
                                      <p:to>
                                        <p:strVal val="visible"/>
                                      </p:to>
                                    </p:set>
                                    <p:animEffect transition="in" filter="dissolve">
                                      <p:cBhvr>
                                        <p:cTn id="32" dur="500"/>
                                        <p:tgtEl>
                                          <p:spTgt spid="890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utoUpdateAnimBg="0"/>
      <p:bldP spid="89092" grpId="0" build="p" autoUpdateAnimBg="0"/>
      <p:bldP spid="8909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a:lnSpc>
                <a:spcPct val="75000"/>
              </a:lnSpc>
            </a:pPr>
            <a:r>
              <a:rPr lang="en-US" altLang="en-US" sz="3900" dirty="0">
                <a:solidFill>
                  <a:srgbClr val="FFFF00"/>
                </a:solidFill>
              </a:rPr>
              <a:t>Political Participation and Awareness in America</a:t>
            </a:r>
          </a:p>
        </p:txBody>
      </p:sp>
      <p:pic>
        <p:nvPicPr>
          <p:cNvPr id="96259" name="Picture 3"/>
          <p:cNvPicPr>
            <a:picLocks noChangeArrowheads="1"/>
          </p:cNvPicPr>
          <p:nvPr/>
        </p:nvPicPr>
        <p:blipFill>
          <a:blip r:embed="rId2" cstate="print"/>
          <a:srcRect/>
          <a:stretch>
            <a:fillRect/>
          </a:stretch>
        </p:blipFill>
        <p:spPr bwMode="auto">
          <a:xfrm>
            <a:off x="1828800" y="1447800"/>
            <a:ext cx="4760913" cy="4767263"/>
          </a:xfrm>
          <a:prstGeom prst="rect">
            <a:avLst/>
          </a:prstGeom>
          <a:noFill/>
        </p:spPr>
      </p:pic>
      <p:pic>
        <p:nvPicPr>
          <p:cNvPr id="96260" name="Picture 4">
            <a:hlinkClick r:id="rId3" action="ppaction://hlinksldjump"/>
          </p:cNvPr>
          <p:cNvPicPr>
            <a:picLocks noChangeAspect="1" noChangeArrowheads="1"/>
          </p:cNvPicPr>
          <p:nvPr/>
        </p:nvPicPr>
        <p:blipFill>
          <a:blip r:embed="rId4" cstate="print"/>
          <a:srcRect/>
          <a:stretch>
            <a:fillRect/>
          </a:stretch>
        </p:blipFill>
        <p:spPr bwMode="auto">
          <a:xfrm>
            <a:off x="2178050" y="6210300"/>
            <a:ext cx="625475" cy="425450"/>
          </a:xfrm>
          <a:prstGeom prst="rect">
            <a:avLst/>
          </a:prstGeom>
          <a:noFill/>
        </p:spPr>
      </p:pic>
      <p:pic>
        <p:nvPicPr>
          <p:cNvPr id="96261" name="Picture 5">
            <a:hlinkClick r:id="rId5" action="ppaction://hlinksldjump"/>
          </p:cNvPr>
          <p:cNvPicPr>
            <a:picLocks noChangeAspect="1" noChangeArrowheads="1"/>
          </p:cNvPicPr>
          <p:nvPr/>
        </p:nvPicPr>
        <p:blipFill>
          <a:blip r:embed="rId4" cstate="print"/>
          <a:srcRect/>
          <a:stretch>
            <a:fillRect/>
          </a:stretch>
        </p:blipFill>
        <p:spPr bwMode="auto">
          <a:xfrm>
            <a:off x="3800475" y="6210300"/>
            <a:ext cx="622300" cy="425450"/>
          </a:xfrm>
          <a:prstGeom prst="rect">
            <a:avLst/>
          </a:prstGeom>
          <a:noFill/>
        </p:spPr>
      </p:pic>
      <p:pic>
        <p:nvPicPr>
          <p:cNvPr id="96262" name="Picture 6">
            <a:hlinkClick r:id="rId6" action="ppaction://hlinksldjump"/>
          </p:cNvPr>
          <p:cNvPicPr>
            <a:picLocks noChangeAspect="1" noChangeArrowheads="1"/>
          </p:cNvPicPr>
          <p:nvPr/>
        </p:nvPicPr>
        <p:blipFill>
          <a:blip r:embed="rId4" cstate="print"/>
          <a:srcRect/>
          <a:stretch>
            <a:fillRect/>
          </a:stretch>
        </p:blipFill>
        <p:spPr bwMode="auto">
          <a:xfrm>
            <a:off x="4610100" y="6207125"/>
            <a:ext cx="625475" cy="428625"/>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6259"/>
                                        </p:tgtEl>
                                        <p:attrNameLst>
                                          <p:attrName>style.visibility</p:attrName>
                                        </p:attrNameLst>
                                      </p:cBhvr>
                                      <p:to>
                                        <p:strVal val="visible"/>
                                      </p:to>
                                    </p:set>
                                    <p:animEffect transition="in" filter="dissolve">
                                      <p:cBhvr>
                                        <p:cTn id="7" dur="500"/>
                                        <p:tgtEl>
                                          <p:spTgt spid="96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Question Chapter 5</a:t>
            </a:r>
            <a:endParaRPr lang="en-US" dirty="0"/>
          </a:p>
        </p:txBody>
      </p:sp>
      <p:sp>
        <p:nvSpPr>
          <p:cNvPr id="3" name="Content Placeholder 2"/>
          <p:cNvSpPr>
            <a:spLocks noGrp="1"/>
          </p:cNvSpPr>
          <p:nvPr>
            <p:ph idx="1"/>
          </p:nvPr>
        </p:nvSpPr>
        <p:spPr/>
        <p:txBody>
          <a:bodyPr/>
          <a:lstStyle/>
          <a:p>
            <a:pPr marL="609600" indent="-609600">
              <a:lnSpc>
                <a:spcPct val="90000"/>
              </a:lnSpc>
              <a:buFont typeface="Wingdings" charset="2"/>
              <a:buAutoNum type="arabicPeriod"/>
            </a:pPr>
            <a:r>
              <a:rPr lang="en-US" dirty="0"/>
              <a:t>Why does the U.S. have a two party system?</a:t>
            </a:r>
          </a:p>
          <a:p>
            <a:pPr marL="609600" indent="-609600">
              <a:lnSpc>
                <a:spcPct val="90000"/>
              </a:lnSpc>
              <a:buFont typeface="Wingdings" charset="2"/>
              <a:buAutoNum type="arabicPeriod"/>
            </a:pPr>
            <a:r>
              <a:rPr lang="en-US" dirty="0"/>
              <a:t>How does a multiparty system differ from our two party system?</a:t>
            </a:r>
          </a:p>
          <a:p>
            <a:pPr marL="609600" indent="-609600">
              <a:lnSpc>
                <a:spcPct val="90000"/>
              </a:lnSpc>
              <a:buFont typeface="Wingdings" charset="2"/>
              <a:buAutoNum type="arabicPeriod"/>
            </a:pPr>
            <a:r>
              <a:rPr lang="en-US" dirty="0"/>
              <a:t>How can a Third Party impact the Democratic or Republican party?</a:t>
            </a:r>
          </a:p>
          <a:p>
            <a:endParaRPr lang="en-US" dirty="0"/>
          </a:p>
        </p:txBody>
      </p:sp>
    </p:spTree>
    <p:extLst>
      <p:ext uri="{BB962C8B-B14F-4D97-AF65-F5344CB8AC3E}">
        <p14:creationId xmlns:p14="http://schemas.microsoft.com/office/powerpoint/2010/main" val="3594308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dirty="0" smtClean="0"/>
              <a:t>Nonvoters (idiot)</a:t>
            </a:r>
            <a:endParaRPr lang="en-US" altLang="en-US" dirty="0"/>
          </a:p>
        </p:txBody>
      </p:sp>
      <p:sp>
        <p:nvSpPr>
          <p:cNvPr id="98307" name="Rectangle 3"/>
          <p:cNvSpPr>
            <a:spLocks noGrp="1" noChangeArrowheads="1"/>
          </p:cNvSpPr>
          <p:nvPr>
            <p:ph type="body" idx="1"/>
          </p:nvPr>
        </p:nvSpPr>
        <p:spPr/>
        <p:txBody>
          <a:bodyPr/>
          <a:lstStyle/>
          <a:p>
            <a:pPr>
              <a:lnSpc>
                <a:spcPct val="90000"/>
              </a:lnSpc>
            </a:pPr>
            <a:r>
              <a:rPr lang="en-US" altLang="en-US" sz="2800"/>
              <a:t>Millions of Americans do not vote when elections are held. </a:t>
            </a:r>
          </a:p>
          <a:p>
            <a:pPr>
              <a:lnSpc>
                <a:spcPct val="90000"/>
              </a:lnSpc>
            </a:pPr>
            <a:r>
              <a:rPr lang="en-US" altLang="en-US" sz="2800"/>
              <a:t>Only 50.1 percent of eligible voters cast ballots in the 2000 presidential election, and only 46.3 percent of the electorate voted for the members of the House of Representatives.</a:t>
            </a:r>
          </a:p>
          <a:p>
            <a:pPr>
              <a:lnSpc>
                <a:spcPct val="90000"/>
              </a:lnSpc>
            </a:pPr>
            <a:r>
              <a:rPr lang="en-US" altLang="en-US" sz="2800"/>
              <a:t>Voter turnout significantly decreases in off-year elections,  that is congressional elections held in years when there is no presidential election.</a:t>
            </a:r>
          </a:p>
        </p:txBody>
      </p:sp>
      <p:pic>
        <p:nvPicPr>
          <p:cNvPr id="98308" name="Picture 4">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98309" name="Picture 5">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pic>
        <p:nvPicPr>
          <p:cNvPr id="98310" name="Picture 6">
            <a:hlinkClick r:id="rId5" action="ppaction://hlinksldjump"/>
          </p:cNvPr>
          <p:cNvPicPr>
            <a:picLocks noChangeAspect="1" noChangeArrowheads="1"/>
          </p:cNvPicPr>
          <p:nvPr/>
        </p:nvPicPr>
        <p:blipFill>
          <a:blip r:embed="rId3" cstate="print"/>
          <a:srcRect/>
          <a:stretch>
            <a:fillRect/>
          </a:stretch>
        </p:blipFill>
        <p:spPr bwMode="auto">
          <a:xfrm>
            <a:off x="3800475" y="6207125"/>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dissolve">
                                      <p:cBhvr>
                                        <p:cTn id="7" dur="500"/>
                                        <p:tgtEl>
                                          <p:spTgt spid="983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dissolve">
                                      <p:cBhvr>
                                        <p:cTn id="12" dur="500"/>
                                        <p:tgtEl>
                                          <p:spTgt spid="983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dissolve">
                                      <p:cBhvr>
                                        <p:cTn id="17" dur="500"/>
                                        <p:tgtEl>
                                          <p:spTgt spid="983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altLang="en-US"/>
              <a:t>Why People Do Not Vote</a:t>
            </a:r>
          </a:p>
        </p:txBody>
      </p:sp>
      <p:sp>
        <p:nvSpPr>
          <p:cNvPr id="99331" name="Rectangle 3"/>
          <p:cNvSpPr>
            <a:spLocks noGrp="1" noChangeArrowheads="1"/>
          </p:cNvSpPr>
          <p:nvPr>
            <p:ph type="body" idx="1"/>
          </p:nvPr>
        </p:nvSpPr>
        <p:spPr/>
        <p:txBody>
          <a:bodyPr/>
          <a:lstStyle/>
          <a:p>
            <a:r>
              <a:rPr lang="en-US" altLang="en-US" dirty="0"/>
              <a:t> Most nonvoters do not vote because</a:t>
            </a:r>
          </a:p>
          <a:p>
            <a:pPr lvl="1"/>
            <a:r>
              <a:rPr lang="en-US" altLang="en-US" dirty="0"/>
              <a:t>voting is in some way inconvenient,</a:t>
            </a:r>
          </a:p>
          <a:p>
            <a:pPr lvl="1"/>
            <a:r>
              <a:rPr lang="en-US" altLang="en-US" dirty="0"/>
              <a:t>they do not believe that their vote will make a difference, or</a:t>
            </a:r>
          </a:p>
          <a:p>
            <a:pPr lvl="1"/>
            <a:r>
              <a:rPr lang="en-US" altLang="en-US" dirty="0"/>
              <a:t>they distrust politics and political candidates</a:t>
            </a:r>
            <a:r>
              <a:rPr lang="en-US" altLang="en-US" dirty="0" smtClean="0"/>
              <a:t>.</a:t>
            </a:r>
          </a:p>
        </p:txBody>
      </p:sp>
      <p:pic>
        <p:nvPicPr>
          <p:cNvPr id="99332" name="Picture 4">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99333" name="Picture 5">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pic>
        <p:nvPicPr>
          <p:cNvPr id="99334" name="Picture 6">
            <a:hlinkClick r:id="rId5" action="ppaction://hlinksldjump"/>
          </p:cNvPr>
          <p:cNvPicPr>
            <a:picLocks noChangeAspect="1" noChangeArrowheads="1"/>
          </p:cNvPicPr>
          <p:nvPr/>
        </p:nvPicPr>
        <p:blipFill>
          <a:blip r:embed="rId3" cstate="print"/>
          <a:srcRect/>
          <a:stretch>
            <a:fillRect/>
          </a:stretch>
        </p:blipFill>
        <p:spPr bwMode="auto">
          <a:xfrm>
            <a:off x="3800475" y="6207125"/>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dissolve">
                                      <p:cBhvr>
                                        <p:cTn id="7" dur="500"/>
                                        <p:tgtEl>
                                          <p:spTgt spid="99331">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9331">
                                            <p:txEl>
                                              <p:pRg st="1" end="1"/>
                                            </p:txEl>
                                          </p:spTgt>
                                        </p:tgtEl>
                                        <p:attrNameLst>
                                          <p:attrName>style.visibility</p:attrName>
                                        </p:attrNameLst>
                                      </p:cBhvr>
                                      <p:to>
                                        <p:strVal val="visible"/>
                                      </p:to>
                                    </p:set>
                                    <p:animEffect transition="in" filter="dissolve">
                                      <p:cBhvr>
                                        <p:cTn id="10" dur="500"/>
                                        <p:tgtEl>
                                          <p:spTgt spid="99331">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99331">
                                            <p:txEl>
                                              <p:pRg st="2" end="2"/>
                                            </p:txEl>
                                          </p:spTgt>
                                        </p:tgtEl>
                                        <p:attrNameLst>
                                          <p:attrName>style.visibility</p:attrName>
                                        </p:attrNameLst>
                                      </p:cBhvr>
                                      <p:to>
                                        <p:strVal val="visible"/>
                                      </p:to>
                                    </p:set>
                                    <p:animEffect transition="in" filter="dissolve">
                                      <p:cBhvr>
                                        <p:cTn id="13" dur="500"/>
                                        <p:tgtEl>
                                          <p:spTgt spid="99331">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9331">
                                            <p:txEl>
                                              <p:pRg st="3" end="3"/>
                                            </p:txEl>
                                          </p:spTgt>
                                        </p:tgtEl>
                                        <p:attrNameLst>
                                          <p:attrName>style.visibility</p:attrName>
                                        </p:attrNameLst>
                                      </p:cBhvr>
                                      <p:to>
                                        <p:strVal val="visible"/>
                                      </p:to>
                                    </p:set>
                                    <p:animEffect transition="in" filter="dissolve">
                                      <p:cBhvr>
                                        <p:cTn id="16" dur="500"/>
                                        <p:tgtEl>
                                          <p:spTgt spid="99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a:t>Sociological Factors</a:t>
            </a:r>
          </a:p>
        </p:txBody>
      </p:sp>
      <p:sp>
        <p:nvSpPr>
          <p:cNvPr id="100355" name="Rectangle 3"/>
          <p:cNvSpPr>
            <a:spLocks noGrp="1" noChangeArrowheads="1"/>
          </p:cNvSpPr>
          <p:nvPr>
            <p:ph type="body" idx="1"/>
          </p:nvPr>
        </p:nvSpPr>
        <p:spPr>
          <a:xfrm>
            <a:off x="457200" y="1600200"/>
            <a:ext cx="8229600" cy="1335088"/>
          </a:xfrm>
        </p:spPr>
        <p:txBody>
          <a:bodyPr/>
          <a:lstStyle/>
          <a:p>
            <a:pPr marL="0" indent="0">
              <a:buFont typeface="Wingdings" charset="2"/>
              <a:buNone/>
            </a:pPr>
            <a:r>
              <a:rPr lang="en-US" altLang="en-US"/>
              <a:t>Voter preferences can’t be predicted by just one sociological factor.  Voter opinion is a combination of all of these factors and more.</a:t>
            </a:r>
          </a:p>
        </p:txBody>
      </p:sp>
      <p:sp>
        <p:nvSpPr>
          <p:cNvPr id="100356" name="Text Box 4"/>
          <p:cNvSpPr txBox="1">
            <a:spLocks noChangeArrowheads="1"/>
          </p:cNvSpPr>
          <p:nvPr/>
        </p:nvSpPr>
        <p:spPr bwMode="auto">
          <a:xfrm>
            <a:off x="685800" y="3581400"/>
            <a:ext cx="6932613" cy="2647950"/>
          </a:xfrm>
          <a:prstGeom prst="rect">
            <a:avLst/>
          </a:prstGeom>
          <a:noFill/>
          <a:ln w="9525">
            <a:noFill/>
            <a:miter lim="800000"/>
            <a:headEnd/>
            <a:tailEnd/>
          </a:ln>
          <a:effectLst/>
        </p:spPr>
        <p:txBody>
          <a:bodyPr>
            <a:spAutoFit/>
          </a:bodyPr>
          <a:lstStyle/>
          <a:p>
            <a:pPr marL="336550" indent="-336550" eaLnBrk="1" hangingPunct="1">
              <a:spcBef>
                <a:spcPct val="20000"/>
              </a:spcBef>
              <a:buClr>
                <a:schemeClr val="accent2"/>
              </a:buClr>
              <a:buFontTx/>
              <a:buChar char="•"/>
            </a:pPr>
            <a:r>
              <a:rPr lang="en-US" altLang="en-US" sz="2400" b="1">
                <a:latin typeface="Arial" charset="0"/>
              </a:rPr>
              <a:t>Income and Occupation</a:t>
            </a:r>
          </a:p>
          <a:p>
            <a:pPr marL="336550" indent="-336550" eaLnBrk="1" hangingPunct="1">
              <a:spcBef>
                <a:spcPct val="20000"/>
              </a:spcBef>
              <a:buClr>
                <a:schemeClr val="accent2"/>
              </a:buClr>
              <a:buFontTx/>
              <a:buChar char="•"/>
            </a:pPr>
            <a:r>
              <a:rPr lang="en-US" altLang="en-US" sz="2400" b="1">
                <a:latin typeface="Arial" charset="0"/>
              </a:rPr>
              <a:t>Education</a:t>
            </a:r>
          </a:p>
          <a:p>
            <a:pPr marL="336550" indent="-336550" eaLnBrk="1" hangingPunct="1">
              <a:spcBef>
                <a:spcPct val="20000"/>
              </a:spcBef>
              <a:buClr>
                <a:schemeClr val="accent2"/>
              </a:buClr>
              <a:buFontTx/>
              <a:buChar char="•"/>
            </a:pPr>
            <a:r>
              <a:rPr lang="en-US" altLang="en-US" sz="2400" b="1">
                <a:latin typeface="Arial" charset="0"/>
              </a:rPr>
              <a:t>Gender and Age</a:t>
            </a:r>
          </a:p>
          <a:p>
            <a:pPr marL="336550" indent="-336550" eaLnBrk="1" hangingPunct="1">
              <a:spcBef>
                <a:spcPct val="20000"/>
              </a:spcBef>
              <a:buClr>
                <a:schemeClr val="accent2"/>
              </a:buClr>
              <a:buFontTx/>
              <a:buChar char="•"/>
            </a:pPr>
            <a:r>
              <a:rPr lang="en-US" altLang="en-US" sz="2400" b="1">
                <a:latin typeface="Arial" charset="0"/>
              </a:rPr>
              <a:t>Religious and Ethnic Background</a:t>
            </a:r>
          </a:p>
          <a:p>
            <a:pPr marL="336550" indent="-336550" eaLnBrk="1" hangingPunct="1">
              <a:spcBef>
                <a:spcPct val="20000"/>
              </a:spcBef>
              <a:buClr>
                <a:schemeClr val="accent2"/>
              </a:buClr>
              <a:buFontTx/>
              <a:buChar char="•"/>
            </a:pPr>
            <a:r>
              <a:rPr lang="en-US" altLang="en-US" sz="2400" b="1">
                <a:latin typeface="Arial" charset="0"/>
              </a:rPr>
              <a:t>Geography</a:t>
            </a:r>
          </a:p>
          <a:p>
            <a:pPr marL="336550" indent="-336550" eaLnBrk="1" hangingPunct="1">
              <a:spcBef>
                <a:spcPct val="20000"/>
              </a:spcBef>
              <a:buClr>
                <a:schemeClr val="accent2"/>
              </a:buClr>
              <a:buFontTx/>
              <a:buChar char="•"/>
            </a:pPr>
            <a:r>
              <a:rPr lang="en-US" altLang="en-US" sz="2400" b="1">
                <a:latin typeface="Arial" charset="0"/>
              </a:rPr>
              <a:t>Family and Other Groups</a:t>
            </a:r>
            <a:endParaRPr kumimoji="1" lang="en-US" altLang="en-US" b="1">
              <a:latin typeface="Arial" charset="0"/>
            </a:endParaRPr>
          </a:p>
        </p:txBody>
      </p:sp>
      <p:pic>
        <p:nvPicPr>
          <p:cNvPr id="100357" name="Picture 5">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100358" name="Picture 6">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pic>
        <p:nvPicPr>
          <p:cNvPr id="100359" name="Picture 7">
            <a:hlinkClick r:id="rId5" action="ppaction://hlinksldjump"/>
          </p:cNvPr>
          <p:cNvPicPr>
            <a:picLocks noChangeAspect="1" noChangeArrowheads="1"/>
          </p:cNvPicPr>
          <p:nvPr/>
        </p:nvPicPr>
        <p:blipFill>
          <a:blip r:embed="rId3" cstate="print"/>
          <a:srcRect/>
          <a:stretch>
            <a:fillRect/>
          </a:stretch>
        </p:blipFill>
        <p:spPr bwMode="auto">
          <a:xfrm>
            <a:off x="3800475" y="6207125"/>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0356">
                                            <p:txEl>
                                              <p:pRg st="0" end="0"/>
                                            </p:txEl>
                                          </p:spTgt>
                                        </p:tgtEl>
                                        <p:attrNameLst>
                                          <p:attrName>style.visibility</p:attrName>
                                        </p:attrNameLst>
                                      </p:cBhvr>
                                      <p:to>
                                        <p:strVal val="visible"/>
                                      </p:to>
                                    </p:set>
                                    <p:animEffect transition="in" filter="dissolve">
                                      <p:cBhvr>
                                        <p:cTn id="7" dur="500"/>
                                        <p:tgtEl>
                                          <p:spTgt spid="1003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0356">
                                            <p:txEl>
                                              <p:pRg st="1" end="1"/>
                                            </p:txEl>
                                          </p:spTgt>
                                        </p:tgtEl>
                                        <p:attrNameLst>
                                          <p:attrName>style.visibility</p:attrName>
                                        </p:attrNameLst>
                                      </p:cBhvr>
                                      <p:to>
                                        <p:strVal val="visible"/>
                                      </p:to>
                                    </p:set>
                                    <p:animEffect transition="in" filter="dissolve">
                                      <p:cBhvr>
                                        <p:cTn id="12" dur="500"/>
                                        <p:tgtEl>
                                          <p:spTgt spid="1003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0356">
                                            <p:txEl>
                                              <p:pRg st="2" end="2"/>
                                            </p:txEl>
                                          </p:spTgt>
                                        </p:tgtEl>
                                        <p:attrNameLst>
                                          <p:attrName>style.visibility</p:attrName>
                                        </p:attrNameLst>
                                      </p:cBhvr>
                                      <p:to>
                                        <p:strVal val="visible"/>
                                      </p:to>
                                    </p:set>
                                    <p:animEffect transition="in" filter="dissolve">
                                      <p:cBhvr>
                                        <p:cTn id="17" dur="500"/>
                                        <p:tgtEl>
                                          <p:spTgt spid="1003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0356">
                                            <p:txEl>
                                              <p:pRg st="3" end="3"/>
                                            </p:txEl>
                                          </p:spTgt>
                                        </p:tgtEl>
                                        <p:attrNameLst>
                                          <p:attrName>style.visibility</p:attrName>
                                        </p:attrNameLst>
                                      </p:cBhvr>
                                      <p:to>
                                        <p:strVal val="visible"/>
                                      </p:to>
                                    </p:set>
                                    <p:animEffect transition="in" filter="dissolve">
                                      <p:cBhvr>
                                        <p:cTn id="22" dur="500"/>
                                        <p:tgtEl>
                                          <p:spTgt spid="10035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0356">
                                            <p:txEl>
                                              <p:pRg st="4" end="4"/>
                                            </p:txEl>
                                          </p:spTgt>
                                        </p:tgtEl>
                                        <p:attrNameLst>
                                          <p:attrName>style.visibility</p:attrName>
                                        </p:attrNameLst>
                                      </p:cBhvr>
                                      <p:to>
                                        <p:strVal val="visible"/>
                                      </p:to>
                                    </p:set>
                                    <p:animEffect transition="in" filter="dissolve">
                                      <p:cBhvr>
                                        <p:cTn id="27" dur="500"/>
                                        <p:tgtEl>
                                          <p:spTgt spid="10035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0356">
                                            <p:txEl>
                                              <p:pRg st="5" end="5"/>
                                            </p:txEl>
                                          </p:spTgt>
                                        </p:tgtEl>
                                        <p:attrNameLst>
                                          <p:attrName>style.visibility</p:attrName>
                                        </p:attrNameLst>
                                      </p:cBhvr>
                                      <p:to>
                                        <p:strVal val="visible"/>
                                      </p:to>
                                    </p:set>
                                    <p:animEffect transition="in" filter="dissolve">
                                      <p:cBhvr>
                                        <p:cTn id="32" dur="500"/>
                                        <p:tgtEl>
                                          <p:spTgt spid="10035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Chapter 5,6,7</a:t>
            </a:r>
            <a:br>
              <a:rPr lang="en-US" dirty="0"/>
            </a:br>
            <a:r>
              <a:rPr lang="en-US" dirty="0"/>
              <a:t>U.S. Government</a:t>
            </a:r>
          </a:p>
        </p:txBody>
      </p:sp>
      <p:sp>
        <p:nvSpPr>
          <p:cNvPr id="2051" name="Rectangle 3"/>
          <p:cNvSpPr>
            <a:spLocks noGrp="1" noChangeArrowheads="1"/>
          </p:cNvSpPr>
          <p:nvPr>
            <p:ph type="subTitle" idx="1"/>
          </p:nvPr>
        </p:nvSpPr>
        <p:spPr>
          <a:xfrm>
            <a:off x="1447800" y="3886200"/>
            <a:ext cx="7239000" cy="1752600"/>
          </a:xfrm>
        </p:spPr>
        <p:txBody>
          <a:bodyPr/>
          <a:lstStyle/>
          <a:p>
            <a:pPr algn="l">
              <a:lnSpc>
                <a:spcPct val="80000"/>
              </a:lnSpc>
            </a:pPr>
            <a:r>
              <a:rPr lang="en-US" sz="2800"/>
              <a:t>Chap 5 (pg 116-123;134-135;</a:t>
            </a:r>
          </a:p>
          <a:p>
            <a:pPr algn="l">
              <a:lnSpc>
                <a:spcPct val="80000"/>
              </a:lnSpc>
            </a:pPr>
            <a:r>
              <a:rPr lang="en-US" sz="2800"/>
              <a:t>	140-142.</a:t>
            </a:r>
          </a:p>
          <a:p>
            <a:pPr algn="l">
              <a:lnSpc>
                <a:spcPct val="80000"/>
              </a:lnSpc>
            </a:pPr>
            <a:r>
              <a:rPr lang="en-US" sz="2800"/>
              <a:t>Chap 6 (pg 164-172)</a:t>
            </a:r>
          </a:p>
          <a:p>
            <a:pPr algn="l">
              <a:lnSpc>
                <a:spcPct val="80000"/>
              </a:lnSpc>
            </a:pPr>
            <a:r>
              <a:rPr lang="en-US" sz="2800"/>
              <a:t>Chap 7 (pg 178-186;196-202)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684213" y="1223963"/>
            <a:ext cx="7445375" cy="822325"/>
          </a:xfrm>
          <a:prstGeom prst="rect">
            <a:avLst/>
          </a:prstGeom>
          <a:noFill/>
          <a:ln w="9525">
            <a:noFill/>
            <a:miter lim="800000"/>
            <a:headEnd/>
            <a:tailEnd/>
          </a:ln>
          <a:effectLst/>
        </p:spPr>
        <p:txBody>
          <a:bodyPr wrap="none">
            <a:spAutoFit/>
          </a:bodyPr>
          <a:lstStyle/>
          <a:p>
            <a:pPr>
              <a:spcBef>
                <a:spcPct val="20000"/>
              </a:spcBef>
            </a:pPr>
            <a:r>
              <a:rPr lang="en-US" altLang="en-US" sz="2400" b="1">
                <a:latin typeface="Arial" charset="0"/>
              </a:rPr>
              <a:t>Voters’ perceptions of their party, the candidates, </a:t>
            </a:r>
            <a:br>
              <a:rPr lang="en-US" altLang="en-US" sz="2400" b="1">
                <a:latin typeface="Arial" charset="0"/>
              </a:rPr>
            </a:br>
            <a:r>
              <a:rPr lang="en-US" altLang="en-US" sz="2400" b="1">
                <a:latin typeface="Arial" charset="0"/>
              </a:rPr>
              <a:t>and the issues significantly affects their voting.</a:t>
            </a:r>
          </a:p>
        </p:txBody>
      </p:sp>
      <p:sp>
        <p:nvSpPr>
          <p:cNvPr id="101379" name="Rectangle 3"/>
          <p:cNvSpPr>
            <a:spLocks noGrp="1" noChangeArrowheads="1"/>
          </p:cNvSpPr>
          <p:nvPr>
            <p:ph type="title"/>
          </p:nvPr>
        </p:nvSpPr>
        <p:spPr/>
        <p:txBody>
          <a:bodyPr/>
          <a:lstStyle/>
          <a:p>
            <a:r>
              <a:rPr lang="en-US" altLang="en-US"/>
              <a:t>Psychological Factors</a:t>
            </a:r>
          </a:p>
        </p:txBody>
      </p:sp>
      <p:sp>
        <p:nvSpPr>
          <p:cNvPr id="101380" name="Rectangle 4"/>
          <p:cNvSpPr>
            <a:spLocks noGrp="1" noChangeArrowheads="1"/>
          </p:cNvSpPr>
          <p:nvPr>
            <p:ph type="body" sz="half" idx="1"/>
          </p:nvPr>
        </p:nvSpPr>
        <p:spPr>
          <a:xfrm>
            <a:off x="457200" y="2649538"/>
            <a:ext cx="4033838" cy="2374900"/>
          </a:xfrm>
        </p:spPr>
        <p:txBody>
          <a:bodyPr/>
          <a:lstStyle/>
          <a:p>
            <a:pPr marL="0" indent="0">
              <a:lnSpc>
                <a:spcPct val="80000"/>
              </a:lnSpc>
              <a:buFont typeface="Wingdings" charset="2"/>
              <a:buNone/>
            </a:pPr>
            <a:r>
              <a:rPr lang="en-US" altLang="en-US" sz="2400">
                <a:solidFill>
                  <a:schemeClr val="accent2"/>
                </a:solidFill>
              </a:rPr>
              <a:t>Party Identification</a:t>
            </a:r>
            <a:endParaRPr lang="en-US" altLang="en-US" sz="2400"/>
          </a:p>
          <a:p>
            <a:pPr marL="0" indent="0">
              <a:lnSpc>
                <a:spcPct val="80000"/>
              </a:lnSpc>
              <a:buFont typeface="Wingdings" charset="2"/>
              <a:buNone/>
            </a:pPr>
            <a:r>
              <a:rPr lang="en-US" altLang="en-US" sz="2400"/>
              <a:t>The loyalty of people to a particular political party is the single most significant and lasting predictor of how a person will vote.</a:t>
            </a:r>
          </a:p>
        </p:txBody>
      </p:sp>
      <p:sp>
        <p:nvSpPr>
          <p:cNvPr id="101381" name="Rectangle 5"/>
          <p:cNvSpPr>
            <a:spLocks noGrp="1" noChangeArrowheads="1"/>
          </p:cNvSpPr>
          <p:nvPr>
            <p:ph type="body" sz="half" idx="2"/>
          </p:nvPr>
        </p:nvSpPr>
        <p:spPr>
          <a:xfrm>
            <a:off x="4652963" y="2649538"/>
            <a:ext cx="4033837" cy="3346450"/>
          </a:xfrm>
        </p:spPr>
        <p:txBody>
          <a:bodyPr/>
          <a:lstStyle/>
          <a:p>
            <a:pPr marL="0" indent="0">
              <a:lnSpc>
                <a:spcPct val="90000"/>
              </a:lnSpc>
              <a:buFont typeface="Wingdings" charset="2"/>
              <a:buNone/>
            </a:pPr>
            <a:r>
              <a:rPr lang="en-US" altLang="en-US" sz="2000">
                <a:solidFill>
                  <a:schemeClr val="accent2"/>
                </a:solidFill>
              </a:rPr>
              <a:t>Candidates and Issues</a:t>
            </a:r>
            <a:endParaRPr lang="en-US" altLang="en-US" sz="2000"/>
          </a:p>
          <a:p>
            <a:pPr marL="0" indent="0">
              <a:lnSpc>
                <a:spcPct val="90000"/>
              </a:lnSpc>
              <a:buFont typeface="Wingdings" charset="2"/>
              <a:buNone/>
            </a:pPr>
            <a:r>
              <a:rPr lang="en-US" altLang="en-US" sz="2000"/>
              <a:t>Candidates and issues are two short-term factors that can influence even the most loyal Democrat or Republican.  People may vote out of their chosen party if they dislike a candidate or the party’s stand on a particular issue.</a:t>
            </a:r>
          </a:p>
        </p:txBody>
      </p:sp>
      <p:pic>
        <p:nvPicPr>
          <p:cNvPr id="101382" name="Picture 6">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101383" name="Picture 7">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pic>
        <p:nvPicPr>
          <p:cNvPr id="101384" name="Picture 8">
            <a:hlinkClick r:id="rId5" action="ppaction://hlinksldjump"/>
          </p:cNvPr>
          <p:cNvPicPr>
            <a:picLocks noChangeAspect="1" noChangeArrowheads="1"/>
          </p:cNvPicPr>
          <p:nvPr/>
        </p:nvPicPr>
        <p:blipFill>
          <a:blip r:embed="rId3" cstate="print"/>
          <a:srcRect/>
          <a:stretch>
            <a:fillRect/>
          </a:stretch>
        </p:blipFill>
        <p:spPr bwMode="auto">
          <a:xfrm>
            <a:off x="3800475" y="6207125"/>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380">
                                            <p:txEl>
                                              <p:pRg st="0" end="0"/>
                                            </p:txEl>
                                          </p:spTgt>
                                        </p:tgtEl>
                                        <p:attrNameLst>
                                          <p:attrName>style.visibility</p:attrName>
                                        </p:attrNameLst>
                                      </p:cBhvr>
                                      <p:to>
                                        <p:strVal val="visible"/>
                                      </p:to>
                                    </p:set>
                                    <p:animEffect transition="in" filter="dissolve">
                                      <p:cBhvr>
                                        <p:cTn id="7" dur="500"/>
                                        <p:tgtEl>
                                          <p:spTgt spid="1013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380">
                                            <p:txEl>
                                              <p:pRg st="1" end="1"/>
                                            </p:txEl>
                                          </p:spTgt>
                                        </p:tgtEl>
                                        <p:attrNameLst>
                                          <p:attrName>style.visibility</p:attrName>
                                        </p:attrNameLst>
                                      </p:cBhvr>
                                      <p:to>
                                        <p:strVal val="visible"/>
                                      </p:to>
                                    </p:set>
                                    <p:animEffect transition="in" filter="dissolve">
                                      <p:cBhvr>
                                        <p:cTn id="12" dur="500"/>
                                        <p:tgtEl>
                                          <p:spTgt spid="1013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1381">
                                            <p:txEl>
                                              <p:pRg st="0" end="0"/>
                                            </p:txEl>
                                          </p:spTgt>
                                        </p:tgtEl>
                                        <p:attrNameLst>
                                          <p:attrName>style.visibility</p:attrName>
                                        </p:attrNameLst>
                                      </p:cBhvr>
                                      <p:to>
                                        <p:strVal val="visible"/>
                                      </p:to>
                                    </p:set>
                                    <p:animEffect transition="in" filter="dissolve">
                                      <p:cBhvr>
                                        <p:cTn id="17" dur="500"/>
                                        <p:tgtEl>
                                          <p:spTgt spid="10138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1381">
                                            <p:txEl>
                                              <p:pRg st="1" end="1"/>
                                            </p:txEl>
                                          </p:spTgt>
                                        </p:tgtEl>
                                        <p:attrNameLst>
                                          <p:attrName>style.visibility</p:attrName>
                                        </p:attrNameLst>
                                      </p:cBhvr>
                                      <p:to>
                                        <p:strVal val="visible"/>
                                      </p:to>
                                    </p:set>
                                    <p:animEffect transition="in" filter="dissolve">
                                      <p:cBhvr>
                                        <p:cTn id="22" dur="500"/>
                                        <p:tgtEl>
                                          <p:spTgt spid="10138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build="p" autoUpdateAnimBg="0"/>
      <p:bldP spid="10138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lstStyle/>
          <a:p>
            <a:pPr marL="609600" indent="-609600">
              <a:lnSpc>
                <a:spcPct val="90000"/>
              </a:lnSpc>
              <a:buFont typeface="Wingdings" charset="2"/>
              <a:buAutoNum type="arabicPeriod"/>
            </a:pPr>
            <a:r>
              <a:rPr lang="en-US" dirty="0"/>
              <a:t>Why do some people not vote?</a:t>
            </a:r>
          </a:p>
          <a:p>
            <a:pPr marL="609600" indent="-609600">
              <a:lnSpc>
                <a:spcPct val="90000"/>
              </a:lnSpc>
              <a:buFont typeface="Wingdings" charset="2"/>
              <a:buAutoNum type="arabicPeriod"/>
            </a:pPr>
            <a:r>
              <a:rPr lang="en-US" dirty="0"/>
              <a:t>Generally speaking, who is most likely to be a Democrat; a Republican?</a:t>
            </a:r>
          </a:p>
          <a:p>
            <a:endParaRPr lang="en-US" dirty="0"/>
          </a:p>
        </p:txBody>
      </p:sp>
    </p:spTree>
    <p:extLst>
      <p:ext uri="{BB962C8B-B14F-4D97-AF65-F5344CB8AC3E}">
        <p14:creationId xmlns:p14="http://schemas.microsoft.com/office/powerpoint/2010/main" val="15487419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7772400" cy="1143000"/>
          </a:xfrm>
        </p:spPr>
        <p:txBody>
          <a:bodyPr/>
          <a:lstStyle/>
          <a:p>
            <a:r>
              <a:rPr lang="en-US" altLang="en-US" sz="4000"/>
              <a:t>Chapter 7</a:t>
            </a:r>
            <a:br>
              <a:rPr lang="en-US" altLang="en-US" sz="4000"/>
            </a:br>
            <a:r>
              <a:rPr lang="en-US" altLang="en-US" sz="4000"/>
              <a:t>Steps To Be Elected (President)</a:t>
            </a:r>
          </a:p>
        </p:txBody>
      </p:sp>
      <p:sp>
        <p:nvSpPr>
          <p:cNvPr id="102403" name="Rectangle 3"/>
          <p:cNvSpPr>
            <a:spLocks noGrp="1" noChangeArrowheads="1"/>
          </p:cNvSpPr>
          <p:nvPr>
            <p:ph type="body" idx="1"/>
          </p:nvPr>
        </p:nvSpPr>
        <p:spPr>
          <a:xfrm>
            <a:off x="228600" y="1589088"/>
            <a:ext cx="8610600" cy="5268912"/>
          </a:xfrm>
        </p:spPr>
        <p:txBody>
          <a:bodyPr/>
          <a:lstStyle/>
          <a:p>
            <a:pPr marL="457200" indent="-457200">
              <a:lnSpc>
                <a:spcPct val="80000"/>
              </a:lnSpc>
              <a:buFont typeface="Wingdings" charset="2"/>
              <a:buNone/>
            </a:pPr>
            <a:r>
              <a:rPr lang="en-US" altLang="en-US" sz="2400"/>
              <a:t>1.    Announcing one’s candidacy or self announcement.</a:t>
            </a:r>
          </a:p>
          <a:p>
            <a:pPr marL="457200" indent="-457200">
              <a:lnSpc>
                <a:spcPct val="80000"/>
              </a:lnSpc>
              <a:buFontTx/>
              <a:buAutoNum type="arabicPeriod" startAt="2"/>
            </a:pPr>
            <a:r>
              <a:rPr lang="en-US" altLang="en-US" sz="2400"/>
              <a:t>Gaining the nomination, in which the field of candidates is narrowed.  Candidates campaign in:</a:t>
            </a:r>
          </a:p>
          <a:p>
            <a:pPr marL="457200" indent="-457200">
              <a:lnSpc>
                <a:spcPct val="80000"/>
              </a:lnSpc>
              <a:buFont typeface="Wingdings" charset="2"/>
              <a:buNone/>
            </a:pPr>
            <a:r>
              <a:rPr lang="en-US" altLang="en-US" sz="2400"/>
              <a:t>			Primaries (January – August) Funded by 			private contributions		</a:t>
            </a:r>
          </a:p>
          <a:p>
            <a:pPr marL="457200" indent="-457200">
              <a:lnSpc>
                <a:spcPct val="80000"/>
              </a:lnSpc>
              <a:buFont typeface="Wingdings" charset="2"/>
              <a:buNone/>
            </a:pPr>
            <a:r>
              <a:rPr lang="en-US" altLang="en-US" sz="2400"/>
              <a:t>			Caucuses – meetings of party members to 		decide which candidate to support (who 			gets delegates)</a:t>
            </a:r>
          </a:p>
          <a:p>
            <a:pPr marL="457200" indent="-457200">
              <a:lnSpc>
                <a:spcPct val="80000"/>
              </a:lnSpc>
              <a:buFont typeface="Wingdings" charset="2"/>
              <a:buNone/>
            </a:pPr>
            <a:r>
              <a:rPr lang="en-US" altLang="en-US" sz="2400"/>
              <a:t>3.  Winning Nomination in August at the National Party Convention</a:t>
            </a:r>
          </a:p>
          <a:p>
            <a:pPr marL="457200" indent="-457200">
              <a:lnSpc>
                <a:spcPct val="80000"/>
              </a:lnSpc>
              <a:buFont typeface="Wingdings" charset="2"/>
              <a:buNone/>
            </a:pPr>
            <a:r>
              <a:rPr lang="en-US" altLang="en-US" sz="2400"/>
              <a:t>4.	General election, the regularly scheduled election in November where voters make the final choice of officeholder.</a:t>
            </a:r>
          </a:p>
          <a:p>
            <a:pPr marL="457200" indent="-457200">
              <a:lnSpc>
                <a:spcPct val="80000"/>
              </a:lnSpc>
            </a:pPr>
            <a:endParaRPr lang="en-US" altLang="en-US" sz="1800">
              <a:solidFill>
                <a:schemeClr val="accent2"/>
              </a:solidFill>
            </a:endParaRPr>
          </a:p>
          <a:p>
            <a:pPr marL="457200" indent="-457200">
              <a:lnSpc>
                <a:spcPct val="80000"/>
              </a:lnSpc>
              <a:buFont typeface="Wingdings" charset="2"/>
              <a:buNone/>
            </a:pPr>
            <a:r>
              <a:rPr lang="en-US" altLang="en-US" sz="1600"/>
              <a:t>	</a:t>
            </a:r>
          </a:p>
        </p:txBody>
      </p:sp>
      <p:pic>
        <p:nvPicPr>
          <p:cNvPr id="102404" name="Picture 4">
            <a:hlinkClick r:id="rId2"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pic>
        <p:nvPicPr>
          <p:cNvPr id="102405" name="Picture 5">
            <a:hlinkClick r:id="rId4" action="ppaction://hlinksldjump"/>
          </p:cNvPr>
          <p:cNvPicPr>
            <a:picLocks noChangeAspect="1" noChangeArrowheads="1"/>
          </p:cNvPicPr>
          <p:nvPr/>
        </p:nvPicPr>
        <p:blipFill>
          <a:blip r:embed="rId3" cstate="print"/>
          <a:srcRect/>
          <a:stretch>
            <a:fillRect/>
          </a:stretch>
        </p:blipFill>
        <p:spPr bwMode="auto">
          <a:xfrm>
            <a:off x="3800475" y="6210300"/>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dissolve">
                                      <p:cBhvr>
                                        <p:cTn id="7" dur="500"/>
                                        <p:tgtEl>
                                          <p:spTgt spid="1024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dissolve">
                                      <p:cBhvr>
                                        <p:cTn id="12" dur="500"/>
                                        <p:tgtEl>
                                          <p:spTgt spid="1024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dissolve">
                                      <p:cBhvr>
                                        <p:cTn id="17" dur="500"/>
                                        <p:tgtEl>
                                          <p:spTgt spid="1024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dissolve">
                                      <p:cBhvr>
                                        <p:cTn id="22" dur="500"/>
                                        <p:tgtEl>
                                          <p:spTgt spid="1024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403">
                                            <p:txEl>
                                              <p:pRg st="4" end="4"/>
                                            </p:txEl>
                                          </p:spTgt>
                                        </p:tgtEl>
                                        <p:attrNameLst>
                                          <p:attrName>style.visibility</p:attrName>
                                        </p:attrNameLst>
                                      </p:cBhvr>
                                      <p:to>
                                        <p:strVal val="visible"/>
                                      </p:to>
                                    </p:set>
                                    <p:animEffect transition="in" filter="dissolve">
                                      <p:cBhvr>
                                        <p:cTn id="27" dur="500"/>
                                        <p:tgtEl>
                                          <p:spTgt spid="1024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403">
                                            <p:txEl>
                                              <p:pRg st="5" end="5"/>
                                            </p:txEl>
                                          </p:spTgt>
                                        </p:tgtEl>
                                        <p:attrNameLst>
                                          <p:attrName>style.visibility</p:attrName>
                                        </p:attrNameLst>
                                      </p:cBhvr>
                                      <p:to>
                                        <p:strVal val="visible"/>
                                      </p:to>
                                    </p:set>
                                    <p:animEffect transition="in" filter="dissolve">
                                      <p:cBhvr>
                                        <p:cTn id="32" dur="500"/>
                                        <p:tgtEl>
                                          <p:spTgt spid="1024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403">
                                            <p:txEl>
                                              <p:pRg st="7" end="7"/>
                                            </p:txEl>
                                          </p:spTgt>
                                        </p:tgtEl>
                                        <p:attrNameLst>
                                          <p:attrName>style.visibility</p:attrName>
                                        </p:attrNameLst>
                                      </p:cBhvr>
                                      <p:to>
                                        <p:strVal val="visible"/>
                                      </p:to>
                                    </p:set>
                                    <p:animEffect transition="in" filter="dissolve">
                                      <p:cBhvr>
                                        <p:cTn id="37" dur="500"/>
                                        <p:tgtEl>
                                          <p:spTgt spid="1024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5800" y="-152400"/>
            <a:ext cx="7772400" cy="1143000"/>
          </a:xfrm>
        </p:spPr>
        <p:txBody>
          <a:bodyPr/>
          <a:lstStyle/>
          <a:p>
            <a:r>
              <a:rPr lang="en-US" altLang="en-US"/>
              <a:t>Types of Primaries</a:t>
            </a:r>
          </a:p>
        </p:txBody>
      </p:sp>
      <p:sp>
        <p:nvSpPr>
          <p:cNvPr id="103427" name="AutoShape 3"/>
          <p:cNvSpPr>
            <a:spLocks noChangeArrowheads="1"/>
          </p:cNvSpPr>
          <p:nvPr/>
        </p:nvSpPr>
        <p:spPr bwMode="auto">
          <a:xfrm>
            <a:off x="838200" y="1371600"/>
            <a:ext cx="4256088" cy="1227138"/>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nSpc>
                <a:spcPct val="50000"/>
              </a:lnSpc>
              <a:spcBef>
                <a:spcPct val="50000"/>
              </a:spcBef>
            </a:pPr>
            <a:r>
              <a:rPr lang="en-US" altLang="en-US" sz="2000" b="1">
                <a:latin typeface="Arial" charset="0"/>
              </a:rPr>
              <a:t>Closed Primary (New Mexico)</a:t>
            </a:r>
          </a:p>
          <a:p>
            <a:pPr>
              <a:lnSpc>
                <a:spcPct val="50000"/>
              </a:lnSpc>
              <a:spcBef>
                <a:spcPct val="50000"/>
              </a:spcBef>
            </a:pPr>
            <a:r>
              <a:rPr lang="en-US" altLang="en-US" sz="2000">
                <a:latin typeface="Arial" charset="0"/>
              </a:rPr>
              <a:t>Only declared party members can </a:t>
            </a:r>
          </a:p>
          <a:p>
            <a:pPr>
              <a:lnSpc>
                <a:spcPct val="50000"/>
              </a:lnSpc>
              <a:spcBef>
                <a:spcPct val="50000"/>
              </a:spcBef>
            </a:pPr>
            <a:r>
              <a:rPr lang="en-US" altLang="en-US" sz="2000">
                <a:latin typeface="Arial" charset="0"/>
              </a:rPr>
              <a:t>vote</a:t>
            </a:r>
            <a:r>
              <a:rPr lang="en-US" altLang="en-US" sz="1600">
                <a:latin typeface="Arial" charset="0"/>
              </a:rPr>
              <a:t>.</a:t>
            </a:r>
            <a:endParaRPr kumimoji="1" lang="en-US" altLang="en-US" sz="3000">
              <a:latin typeface="Arial" charset="0"/>
            </a:endParaRPr>
          </a:p>
        </p:txBody>
      </p:sp>
      <p:sp>
        <p:nvSpPr>
          <p:cNvPr id="103428" name="AutoShape 4"/>
          <p:cNvSpPr>
            <a:spLocks noChangeArrowheads="1"/>
          </p:cNvSpPr>
          <p:nvPr/>
        </p:nvSpPr>
        <p:spPr bwMode="auto">
          <a:xfrm>
            <a:off x="2133600" y="2819400"/>
            <a:ext cx="4256088" cy="16002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nSpc>
                <a:spcPct val="50000"/>
              </a:lnSpc>
              <a:spcBef>
                <a:spcPct val="50000"/>
              </a:spcBef>
            </a:pPr>
            <a:r>
              <a:rPr lang="en-US" altLang="en-US" sz="2000" b="1">
                <a:latin typeface="Arial" charset="0"/>
              </a:rPr>
              <a:t>Open Primary (Texas)</a:t>
            </a:r>
          </a:p>
          <a:p>
            <a:pPr>
              <a:lnSpc>
                <a:spcPct val="50000"/>
              </a:lnSpc>
              <a:spcBef>
                <a:spcPct val="50000"/>
              </a:spcBef>
            </a:pPr>
            <a:r>
              <a:rPr lang="en-US" altLang="en-US" sz="2000">
                <a:latin typeface="Arial" charset="0"/>
              </a:rPr>
              <a:t>Any qualified voter can take part. </a:t>
            </a:r>
          </a:p>
          <a:p>
            <a:pPr>
              <a:lnSpc>
                <a:spcPct val="50000"/>
              </a:lnSpc>
              <a:spcBef>
                <a:spcPct val="50000"/>
              </a:spcBef>
            </a:pPr>
            <a:r>
              <a:rPr lang="en-US" altLang="en-US" sz="2000">
                <a:latin typeface="Arial" charset="0"/>
              </a:rPr>
              <a:t>Can select either Democrat or </a:t>
            </a:r>
          </a:p>
          <a:p>
            <a:pPr>
              <a:lnSpc>
                <a:spcPct val="50000"/>
              </a:lnSpc>
              <a:spcBef>
                <a:spcPct val="50000"/>
              </a:spcBef>
            </a:pPr>
            <a:r>
              <a:rPr lang="en-US" altLang="en-US" sz="2000">
                <a:latin typeface="Arial" charset="0"/>
              </a:rPr>
              <a:t>Republican ballot</a:t>
            </a:r>
            <a:endParaRPr kumimoji="1" lang="en-US" altLang="en-US" sz="2000">
              <a:latin typeface="Arial" charset="0"/>
            </a:endParaRPr>
          </a:p>
        </p:txBody>
      </p:sp>
      <p:sp>
        <p:nvSpPr>
          <p:cNvPr id="103430" name="AutoShape 6"/>
          <p:cNvSpPr>
            <a:spLocks noChangeArrowheads="1"/>
          </p:cNvSpPr>
          <p:nvPr/>
        </p:nvSpPr>
        <p:spPr bwMode="auto">
          <a:xfrm>
            <a:off x="3505200" y="4648200"/>
            <a:ext cx="4256088" cy="175260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nSpc>
                <a:spcPct val="50000"/>
              </a:lnSpc>
              <a:spcBef>
                <a:spcPct val="50000"/>
              </a:spcBef>
            </a:pPr>
            <a:r>
              <a:rPr lang="en-US" altLang="en-US" sz="2000" b="1">
                <a:latin typeface="Arial" charset="0"/>
              </a:rPr>
              <a:t>Blanket Primary </a:t>
            </a:r>
          </a:p>
          <a:p>
            <a:pPr>
              <a:lnSpc>
                <a:spcPct val="45000"/>
              </a:lnSpc>
              <a:spcBef>
                <a:spcPct val="50000"/>
              </a:spcBef>
            </a:pPr>
            <a:r>
              <a:rPr lang="en-US" altLang="en-US" sz="2000">
                <a:latin typeface="Arial" charset="0"/>
              </a:rPr>
              <a:t>Qualified voters can vote for any </a:t>
            </a:r>
          </a:p>
          <a:p>
            <a:pPr>
              <a:lnSpc>
                <a:spcPct val="45000"/>
              </a:lnSpc>
              <a:spcBef>
                <a:spcPct val="50000"/>
              </a:spcBef>
            </a:pPr>
            <a:r>
              <a:rPr lang="en-US" altLang="en-US" sz="2000">
                <a:latin typeface="Arial" charset="0"/>
              </a:rPr>
              <a:t>candidate, regardless of party </a:t>
            </a:r>
          </a:p>
          <a:p>
            <a:pPr>
              <a:lnSpc>
                <a:spcPct val="45000"/>
              </a:lnSpc>
              <a:spcBef>
                <a:spcPct val="50000"/>
              </a:spcBef>
            </a:pPr>
            <a:r>
              <a:rPr lang="en-US" altLang="en-US" sz="2000">
                <a:latin typeface="Arial" charset="0"/>
              </a:rPr>
              <a:t>(can mix party choices)</a:t>
            </a:r>
          </a:p>
        </p:txBody>
      </p:sp>
      <p:pic>
        <p:nvPicPr>
          <p:cNvPr id="103431" name="Picture 7">
            <a:hlinkClick r:id="rId3" action="ppaction://hlinksldjump"/>
          </p:cNvPr>
          <p:cNvPicPr>
            <a:picLocks noChangeAspect="1" noChangeArrowheads="1"/>
          </p:cNvPicPr>
          <p:nvPr/>
        </p:nvPicPr>
        <p:blipFill>
          <a:blip r:embed="rId4" cstate="print"/>
          <a:srcRect/>
          <a:stretch>
            <a:fillRect/>
          </a:stretch>
        </p:blipFill>
        <p:spPr bwMode="auto">
          <a:xfrm>
            <a:off x="2990850" y="6210300"/>
            <a:ext cx="622300" cy="425450"/>
          </a:xfrm>
          <a:prstGeom prst="rect">
            <a:avLst/>
          </a:prstGeom>
          <a:noFill/>
        </p:spPr>
      </p:pic>
      <p:pic>
        <p:nvPicPr>
          <p:cNvPr id="103432" name="Picture 8">
            <a:hlinkClick r:id="rId5" action="ppaction://hlinksldjump"/>
          </p:cNvPr>
          <p:cNvPicPr>
            <a:picLocks noChangeAspect="1" noChangeArrowheads="1"/>
          </p:cNvPicPr>
          <p:nvPr/>
        </p:nvPicPr>
        <p:blipFill>
          <a:blip r:embed="rId4" cstate="print"/>
          <a:srcRect/>
          <a:stretch>
            <a:fillRect/>
          </a:stretch>
        </p:blipFill>
        <p:spPr bwMode="auto">
          <a:xfrm>
            <a:off x="3800475" y="6210300"/>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34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animBg="1" autoUpdateAnimBg="0"/>
      <p:bldP spid="103428" grpId="0" animBg="1" autoUpdateAnimBg="0"/>
      <p:bldP spid="10343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0"/>
            <a:ext cx="7772400" cy="1143000"/>
          </a:xfrm>
        </p:spPr>
        <p:txBody>
          <a:bodyPr/>
          <a:lstStyle/>
          <a:p>
            <a:r>
              <a:rPr lang="en-US" altLang="en-US" sz="4000">
                <a:solidFill>
                  <a:srgbClr val="FF0000"/>
                </a:solidFill>
              </a:rPr>
              <a:t>Primaries Across the United States</a:t>
            </a:r>
          </a:p>
        </p:txBody>
      </p:sp>
      <p:pic>
        <p:nvPicPr>
          <p:cNvPr id="105475" name="Picture 3"/>
          <p:cNvPicPr>
            <a:picLocks noChangeArrowheads="1"/>
          </p:cNvPicPr>
          <p:nvPr/>
        </p:nvPicPr>
        <p:blipFill>
          <a:blip r:embed="rId2" cstate="print"/>
          <a:srcRect l="360" t="11081" r="360" b="314"/>
          <a:stretch>
            <a:fillRect/>
          </a:stretch>
        </p:blipFill>
        <p:spPr bwMode="auto">
          <a:xfrm>
            <a:off x="533400" y="1752600"/>
            <a:ext cx="7615238" cy="4356100"/>
          </a:xfrm>
          <a:prstGeom prst="rect">
            <a:avLst/>
          </a:prstGeom>
          <a:noFill/>
          <a:ln w="9525">
            <a:noFill/>
            <a:miter lim="800000"/>
            <a:headEnd/>
            <a:tailEnd/>
          </a:ln>
        </p:spPr>
      </p:pic>
      <p:sp>
        <p:nvSpPr>
          <p:cNvPr id="105476" name="Text Box 4"/>
          <p:cNvSpPr txBox="1">
            <a:spLocks noChangeArrowheads="1"/>
          </p:cNvSpPr>
          <p:nvPr/>
        </p:nvSpPr>
        <p:spPr bwMode="auto">
          <a:xfrm>
            <a:off x="1905000" y="1295400"/>
            <a:ext cx="4819650" cy="366713"/>
          </a:xfrm>
          <a:prstGeom prst="rect">
            <a:avLst/>
          </a:prstGeom>
          <a:noFill/>
          <a:ln w="9525">
            <a:noFill/>
            <a:miter lim="800000"/>
            <a:headEnd/>
            <a:tailEnd/>
          </a:ln>
          <a:effectLst/>
        </p:spPr>
        <p:txBody>
          <a:bodyPr wrap="none">
            <a:spAutoFit/>
          </a:bodyPr>
          <a:lstStyle/>
          <a:p>
            <a:pPr>
              <a:spcBef>
                <a:spcPct val="20000"/>
              </a:spcBef>
            </a:pPr>
            <a:r>
              <a:rPr kumimoji="1" lang="en-US" altLang="en-US" b="1">
                <a:latin typeface="Arial" charset="0"/>
              </a:rPr>
              <a:t>Types of primaries in State Elections, 2000</a:t>
            </a:r>
          </a:p>
        </p:txBody>
      </p:sp>
      <p:pic>
        <p:nvPicPr>
          <p:cNvPr id="105477" name="Picture 5">
            <a:hlinkClick r:id="rId3" action="ppaction://hlinksldjump"/>
          </p:cNvPr>
          <p:cNvPicPr>
            <a:picLocks noChangeAspect="1" noChangeArrowheads="1"/>
          </p:cNvPicPr>
          <p:nvPr/>
        </p:nvPicPr>
        <p:blipFill>
          <a:blip r:embed="rId4" cstate="print"/>
          <a:srcRect/>
          <a:stretch>
            <a:fillRect/>
          </a:stretch>
        </p:blipFill>
        <p:spPr bwMode="auto">
          <a:xfrm>
            <a:off x="2990850" y="6210300"/>
            <a:ext cx="622300" cy="425450"/>
          </a:xfrm>
          <a:prstGeom prst="rect">
            <a:avLst/>
          </a:prstGeom>
          <a:noFill/>
        </p:spPr>
      </p:pic>
      <p:pic>
        <p:nvPicPr>
          <p:cNvPr id="105478" name="Picture 6">
            <a:hlinkClick r:id="rId5" action="ppaction://hlinksldjump"/>
          </p:cNvPr>
          <p:cNvPicPr>
            <a:picLocks noChangeAspect="1" noChangeArrowheads="1"/>
          </p:cNvPicPr>
          <p:nvPr/>
        </p:nvPicPr>
        <p:blipFill>
          <a:blip r:embed="rId4" cstate="print"/>
          <a:srcRect/>
          <a:stretch>
            <a:fillRect/>
          </a:stretch>
        </p:blipFill>
        <p:spPr bwMode="auto">
          <a:xfrm>
            <a:off x="3800475" y="6210300"/>
            <a:ext cx="622300" cy="425450"/>
          </a:xfrm>
          <a:prstGeom prst="rect">
            <a:avLst/>
          </a:prstGeom>
          <a:noFill/>
        </p:spPr>
      </p:pic>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The National Convention</a:t>
            </a:r>
          </a:p>
        </p:txBody>
      </p:sp>
      <p:sp>
        <p:nvSpPr>
          <p:cNvPr id="106499" name="Rectangle 3"/>
          <p:cNvSpPr>
            <a:spLocks noGrp="1" noChangeArrowheads="1"/>
          </p:cNvSpPr>
          <p:nvPr>
            <p:ph type="body" idx="1"/>
          </p:nvPr>
        </p:nvSpPr>
        <p:spPr/>
        <p:txBody>
          <a:bodyPr/>
          <a:lstStyle/>
          <a:p>
            <a:r>
              <a:rPr lang="en-US"/>
              <a:t>In July/August, the two major political parties hold their national convention.</a:t>
            </a:r>
          </a:p>
          <a:p>
            <a:pPr lvl="1"/>
            <a:r>
              <a:rPr lang="en-US"/>
              <a:t>Delegates gained in the caucuses and primaries cast their vote for the candidate of their choice</a:t>
            </a:r>
          </a:p>
          <a:p>
            <a:pPr lvl="1"/>
            <a:r>
              <a:rPr lang="en-US"/>
              <a:t>Party platform is developed</a:t>
            </a:r>
          </a:p>
          <a:p>
            <a:pPr lvl="1"/>
            <a:r>
              <a:rPr lang="en-US"/>
              <a:t>The party’s Presidential and Vice Presidential candidates are confirmed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292100" y="1271588"/>
            <a:ext cx="7974013" cy="701675"/>
          </a:xfrm>
          <a:prstGeom prst="rect">
            <a:avLst/>
          </a:prstGeom>
          <a:noFill/>
          <a:ln w="9525">
            <a:noFill/>
            <a:miter lim="800000"/>
            <a:headEnd/>
            <a:tailEnd/>
          </a:ln>
          <a:effectLst/>
        </p:spPr>
        <p:txBody>
          <a:bodyPr>
            <a:spAutoFit/>
          </a:bodyPr>
          <a:lstStyle/>
          <a:p>
            <a:pPr>
              <a:spcBef>
                <a:spcPct val="50000"/>
              </a:spcBef>
            </a:pPr>
            <a:r>
              <a:rPr kumimoji="1" lang="en-US" altLang="en-US" sz="2000" b="1">
                <a:latin typeface="Arial" charset="0"/>
              </a:rPr>
              <a:t>Elections are primarily regulated by State law, but there are some overreaching federal regulations.</a:t>
            </a:r>
            <a:r>
              <a:rPr lang="en-US" altLang="en-US" sz="2000" b="1">
                <a:latin typeface="Arial" charset="0"/>
              </a:rPr>
              <a:t> </a:t>
            </a:r>
          </a:p>
        </p:txBody>
      </p:sp>
      <p:sp>
        <p:nvSpPr>
          <p:cNvPr id="107523" name="Rectangle 3"/>
          <p:cNvSpPr>
            <a:spLocks noGrp="1" noChangeArrowheads="1"/>
          </p:cNvSpPr>
          <p:nvPr>
            <p:ph type="title"/>
          </p:nvPr>
        </p:nvSpPr>
        <p:spPr>
          <a:xfrm>
            <a:off x="685800" y="149924"/>
            <a:ext cx="7772400" cy="1143000"/>
          </a:xfrm>
        </p:spPr>
        <p:txBody>
          <a:bodyPr/>
          <a:lstStyle/>
          <a:p>
            <a:r>
              <a:rPr lang="en-US" altLang="en-US" dirty="0"/>
              <a:t>The Administration of Elections</a:t>
            </a:r>
          </a:p>
        </p:txBody>
      </p:sp>
      <p:sp>
        <p:nvSpPr>
          <p:cNvPr id="107524" name="Rectangle 4"/>
          <p:cNvSpPr>
            <a:spLocks noGrp="1" noChangeArrowheads="1"/>
          </p:cNvSpPr>
          <p:nvPr>
            <p:ph type="body" idx="1"/>
          </p:nvPr>
        </p:nvSpPr>
        <p:spPr>
          <a:xfrm>
            <a:off x="0" y="2033588"/>
            <a:ext cx="9067800" cy="4824412"/>
          </a:xfrm>
        </p:spPr>
        <p:txBody>
          <a:bodyPr/>
          <a:lstStyle/>
          <a:p>
            <a:pPr>
              <a:buFont typeface="Wingdings" charset="2"/>
              <a:buNone/>
            </a:pPr>
            <a:r>
              <a:rPr lang="en-US" altLang="en-US" sz="2000" dirty="0">
                <a:solidFill>
                  <a:schemeClr val="accent2"/>
                </a:solidFill>
              </a:rPr>
              <a:t>Congress</a:t>
            </a:r>
          </a:p>
          <a:p>
            <a:r>
              <a:rPr lang="en-US" altLang="en-US" sz="2000" dirty="0"/>
              <a:t>Congress has the power to set the time, place, and manner of congressional and presidential elections.  </a:t>
            </a:r>
          </a:p>
          <a:p>
            <a:r>
              <a:rPr lang="en-US" altLang="en-US" sz="2000" dirty="0"/>
              <a:t>Congress has chosen the first Tuesday after the first Monday in November of every even-numbered year for congressional elections, with the presidential election being held the same day every fourth year.</a:t>
            </a:r>
          </a:p>
          <a:p>
            <a:pPr>
              <a:buFont typeface="Wingdings" charset="2"/>
              <a:buNone/>
            </a:pPr>
            <a:r>
              <a:rPr lang="en-US" altLang="en-US" sz="2000" dirty="0">
                <a:solidFill>
                  <a:schemeClr val="accent2"/>
                </a:solidFill>
              </a:rPr>
              <a:t>States</a:t>
            </a:r>
            <a:endParaRPr lang="en-US" altLang="en-US" sz="2000" dirty="0"/>
          </a:p>
          <a:p>
            <a:r>
              <a:rPr lang="en-US" altLang="en-US" sz="2000" dirty="0"/>
              <a:t>States determine the details of the election of thousands of State and local officials.</a:t>
            </a:r>
          </a:p>
          <a:p>
            <a:r>
              <a:rPr lang="en-US" altLang="en-US" sz="2000" dirty="0"/>
              <a:t>Most States provide for absentee voting, for voters who are unable to get to their regular polling places on election day. Some States within the last few years have started to allow voting a few days before election day to increase voter participation.</a:t>
            </a:r>
          </a:p>
        </p:txBody>
      </p:sp>
      <p:pic>
        <p:nvPicPr>
          <p:cNvPr id="107525" name="Picture 5">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107526" name="Picture 6">
            <a:hlinkClick r:id="rId4" action="ppaction://hlinksldjump"/>
          </p:cNvPr>
          <p:cNvPicPr>
            <a:picLocks noChangeAspect="1" noChangeArrowheads="1"/>
          </p:cNvPicPr>
          <p:nvPr/>
        </p:nvPicPr>
        <p:blipFill>
          <a:blip r:embed="rId3" cstate="print"/>
          <a:srcRect/>
          <a:stretch>
            <a:fillRect/>
          </a:stretch>
        </p:blipFill>
        <p:spPr bwMode="auto">
          <a:xfrm>
            <a:off x="3800475" y="6210300"/>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animEffect transition="in" filter="dissolve">
                                      <p:cBhvr>
                                        <p:cTn id="7" dur="500"/>
                                        <p:tgtEl>
                                          <p:spTgt spid="1075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7524">
                                            <p:txEl>
                                              <p:pRg st="1" end="1"/>
                                            </p:txEl>
                                          </p:spTgt>
                                        </p:tgtEl>
                                        <p:attrNameLst>
                                          <p:attrName>style.visibility</p:attrName>
                                        </p:attrNameLst>
                                      </p:cBhvr>
                                      <p:to>
                                        <p:strVal val="visible"/>
                                      </p:to>
                                    </p:set>
                                    <p:animEffect transition="in" filter="dissolve">
                                      <p:cBhvr>
                                        <p:cTn id="12" dur="500"/>
                                        <p:tgtEl>
                                          <p:spTgt spid="1075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7524">
                                            <p:txEl>
                                              <p:pRg st="2" end="2"/>
                                            </p:txEl>
                                          </p:spTgt>
                                        </p:tgtEl>
                                        <p:attrNameLst>
                                          <p:attrName>style.visibility</p:attrName>
                                        </p:attrNameLst>
                                      </p:cBhvr>
                                      <p:to>
                                        <p:strVal val="visible"/>
                                      </p:to>
                                    </p:set>
                                    <p:animEffect transition="in" filter="dissolve">
                                      <p:cBhvr>
                                        <p:cTn id="17" dur="500"/>
                                        <p:tgtEl>
                                          <p:spTgt spid="1075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7524">
                                            <p:txEl>
                                              <p:pRg st="3" end="3"/>
                                            </p:txEl>
                                          </p:spTgt>
                                        </p:tgtEl>
                                        <p:attrNameLst>
                                          <p:attrName>style.visibility</p:attrName>
                                        </p:attrNameLst>
                                      </p:cBhvr>
                                      <p:to>
                                        <p:strVal val="visible"/>
                                      </p:to>
                                    </p:set>
                                    <p:animEffect transition="in" filter="dissolve">
                                      <p:cBhvr>
                                        <p:cTn id="22" dur="500"/>
                                        <p:tgtEl>
                                          <p:spTgt spid="1075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7524">
                                            <p:txEl>
                                              <p:pRg st="4" end="4"/>
                                            </p:txEl>
                                          </p:spTgt>
                                        </p:tgtEl>
                                        <p:attrNameLst>
                                          <p:attrName>style.visibility</p:attrName>
                                        </p:attrNameLst>
                                      </p:cBhvr>
                                      <p:to>
                                        <p:strVal val="visible"/>
                                      </p:to>
                                    </p:set>
                                    <p:animEffect transition="in" filter="dissolve">
                                      <p:cBhvr>
                                        <p:cTn id="27" dur="500"/>
                                        <p:tgtEl>
                                          <p:spTgt spid="10752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7524">
                                            <p:txEl>
                                              <p:pRg st="5" end="5"/>
                                            </p:txEl>
                                          </p:spTgt>
                                        </p:tgtEl>
                                        <p:attrNameLst>
                                          <p:attrName>style.visibility</p:attrName>
                                        </p:attrNameLst>
                                      </p:cBhvr>
                                      <p:to>
                                        <p:strVal val="visible"/>
                                      </p:to>
                                    </p:set>
                                    <p:animEffect transition="in" filter="dissolve">
                                      <p:cBhvr>
                                        <p:cTn id="32" dur="500"/>
                                        <p:tgtEl>
                                          <p:spTgt spid="1075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685800" y="-152400"/>
            <a:ext cx="7772400" cy="1143000"/>
          </a:xfrm>
        </p:spPr>
        <p:txBody>
          <a:bodyPr/>
          <a:lstStyle/>
          <a:p>
            <a:r>
              <a:rPr lang="en-US" altLang="en-US">
                <a:solidFill>
                  <a:srgbClr val="FF0000"/>
                </a:solidFill>
              </a:rPr>
              <a:t>Money and Elections</a:t>
            </a:r>
          </a:p>
        </p:txBody>
      </p:sp>
      <p:pic>
        <p:nvPicPr>
          <p:cNvPr id="111619" name="Picture 3"/>
          <p:cNvPicPr>
            <a:picLocks noChangeArrowheads="1"/>
          </p:cNvPicPr>
          <p:nvPr/>
        </p:nvPicPr>
        <p:blipFill>
          <a:blip r:embed="rId2" cstate="print"/>
          <a:srcRect t="11134" b="-2846"/>
          <a:stretch>
            <a:fillRect/>
          </a:stretch>
        </p:blipFill>
        <p:spPr bwMode="auto">
          <a:xfrm>
            <a:off x="2139950" y="1062038"/>
            <a:ext cx="4954588" cy="4799012"/>
          </a:xfrm>
          <a:prstGeom prst="rect">
            <a:avLst/>
          </a:prstGeom>
          <a:noFill/>
        </p:spPr>
      </p:pic>
      <p:pic>
        <p:nvPicPr>
          <p:cNvPr id="111620" name="Picture 4">
            <a:hlinkClick r:id="rId3" action="ppaction://hlinksldjump"/>
          </p:cNvPr>
          <p:cNvPicPr>
            <a:picLocks noChangeAspect="1" noChangeArrowheads="1"/>
          </p:cNvPicPr>
          <p:nvPr/>
        </p:nvPicPr>
        <p:blipFill>
          <a:blip r:embed="rId4" cstate="print"/>
          <a:srcRect/>
          <a:stretch>
            <a:fillRect/>
          </a:stretch>
        </p:blipFill>
        <p:spPr bwMode="auto">
          <a:xfrm>
            <a:off x="2178050" y="6210300"/>
            <a:ext cx="625475" cy="425450"/>
          </a:xfrm>
          <a:prstGeom prst="rect">
            <a:avLst/>
          </a:prstGeom>
          <a:noFill/>
        </p:spPr>
      </p:pic>
      <p:pic>
        <p:nvPicPr>
          <p:cNvPr id="111621" name="Picture 5">
            <a:hlinkClick r:id="rId5" action="ppaction://hlinksldjump"/>
          </p:cNvPr>
          <p:cNvPicPr>
            <a:picLocks noChangeAspect="1" noChangeArrowheads="1"/>
          </p:cNvPicPr>
          <p:nvPr/>
        </p:nvPicPr>
        <p:blipFill>
          <a:blip r:embed="rId4" cstate="print"/>
          <a:srcRect/>
          <a:stretch>
            <a:fillRect/>
          </a:stretch>
        </p:blipFill>
        <p:spPr bwMode="auto">
          <a:xfrm>
            <a:off x="2990850" y="6210300"/>
            <a:ext cx="622300" cy="425450"/>
          </a:xfrm>
          <a:prstGeom prst="rect">
            <a:avLst/>
          </a:prstGeom>
          <a:noFill/>
        </p:spPr>
      </p:pic>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703263" y="1200150"/>
            <a:ext cx="8010525" cy="457200"/>
          </a:xfrm>
          <a:prstGeom prst="rect">
            <a:avLst/>
          </a:prstGeom>
          <a:noFill/>
          <a:ln w="9525">
            <a:noFill/>
            <a:miter lim="800000"/>
            <a:headEnd/>
            <a:tailEnd/>
          </a:ln>
          <a:effectLst/>
        </p:spPr>
        <p:txBody>
          <a:bodyPr>
            <a:spAutoFit/>
          </a:bodyPr>
          <a:lstStyle/>
          <a:p>
            <a:pPr>
              <a:spcBef>
                <a:spcPct val="50000"/>
              </a:spcBef>
            </a:pPr>
            <a:r>
              <a:rPr lang="en-US" altLang="en-US" sz="2400" b="1">
                <a:latin typeface="Arial" charset="0"/>
              </a:rPr>
              <a:t>Private and Public Sources of Campaign Money</a:t>
            </a:r>
            <a:endParaRPr kumimoji="1" lang="en-US" altLang="en-US" sz="3000">
              <a:latin typeface="Arial" charset="0"/>
            </a:endParaRPr>
          </a:p>
        </p:txBody>
      </p:sp>
      <p:sp>
        <p:nvSpPr>
          <p:cNvPr id="112643" name="AutoShape 3"/>
          <p:cNvSpPr>
            <a:spLocks noChangeArrowheads="1"/>
          </p:cNvSpPr>
          <p:nvPr/>
        </p:nvSpPr>
        <p:spPr bwMode="auto">
          <a:xfrm>
            <a:off x="2044700" y="3040063"/>
            <a:ext cx="3949700" cy="53975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gn="ctr"/>
            <a:r>
              <a:rPr lang="en-US" altLang="en-US">
                <a:latin typeface="Arial" charset="0"/>
              </a:rPr>
              <a:t>Candidates</a:t>
            </a:r>
            <a:endParaRPr lang="en-US" altLang="en-US" sz="2000">
              <a:latin typeface="Arial" charset="0"/>
            </a:endParaRPr>
          </a:p>
        </p:txBody>
      </p:sp>
      <p:sp>
        <p:nvSpPr>
          <p:cNvPr id="112644" name="AutoShape 4"/>
          <p:cNvSpPr>
            <a:spLocks noChangeArrowheads="1"/>
          </p:cNvSpPr>
          <p:nvPr/>
        </p:nvSpPr>
        <p:spPr bwMode="auto">
          <a:xfrm>
            <a:off x="1384300" y="2376488"/>
            <a:ext cx="3949700" cy="53975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gn="ctr">
              <a:spcBef>
                <a:spcPct val="50000"/>
              </a:spcBef>
            </a:pPr>
            <a:r>
              <a:rPr lang="en-US" altLang="en-US">
                <a:latin typeface="Arial" charset="0"/>
              </a:rPr>
              <a:t>Wealthy supporters</a:t>
            </a:r>
            <a:endParaRPr kumimoji="1" lang="en-US" altLang="en-US" sz="3000">
              <a:latin typeface="Arial" charset="0"/>
            </a:endParaRPr>
          </a:p>
        </p:txBody>
      </p:sp>
      <p:sp>
        <p:nvSpPr>
          <p:cNvPr id="112645" name="AutoShape 5"/>
          <p:cNvSpPr>
            <a:spLocks noChangeArrowheads="1"/>
          </p:cNvSpPr>
          <p:nvPr/>
        </p:nvSpPr>
        <p:spPr bwMode="auto">
          <a:xfrm>
            <a:off x="703263" y="1712913"/>
            <a:ext cx="3949700" cy="53975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gn="ctr">
              <a:spcBef>
                <a:spcPct val="50000"/>
              </a:spcBef>
            </a:pPr>
            <a:r>
              <a:rPr lang="en-US" altLang="en-US">
                <a:latin typeface="Arial" charset="0"/>
              </a:rPr>
              <a:t>Small contributors</a:t>
            </a:r>
            <a:endParaRPr lang="en-US" altLang="en-US" sz="2000">
              <a:latin typeface="Arial" charset="0"/>
            </a:endParaRPr>
          </a:p>
        </p:txBody>
      </p:sp>
      <p:sp>
        <p:nvSpPr>
          <p:cNvPr id="112646" name="AutoShape 6"/>
          <p:cNvSpPr>
            <a:spLocks noChangeArrowheads="1"/>
          </p:cNvSpPr>
          <p:nvPr/>
        </p:nvSpPr>
        <p:spPr bwMode="auto">
          <a:xfrm>
            <a:off x="2817813" y="3705225"/>
            <a:ext cx="3949700" cy="53975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gn="ctr"/>
            <a:r>
              <a:rPr lang="en-US" altLang="en-US">
                <a:latin typeface="Arial" charset="0"/>
              </a:rPr>
              <a:t>Temporary fund-raising organizations</a:t>
            </a:r>
            <a:endParaRPr lang="en-US" altLang="en-US" sz="2000">
              <a:latin typeface="Arial" charset="0"/>
            </a:endParaRPr>
          </a:p>
        </p:txBody>
      </p:sp>
      <p:sp>
        <p:nvSpPr>
          <p:cNvPr id="112647" name="AutoShape 7"/>
          <p:cNvSpPr>
            <a:spLocks noChangeArrowheads="1"/>
          </p:cNvSpPr>
          <p:nvPr/>
        </p:nvSpPr>
        <p:spPr bwMode="auto">
          <a:xfrm>
            <a:off x="3549650" y="4387850"/>
            <a:ext cx="3949700" cy="53975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gn="ctr"/>
            <a:r>
              <a:rPr lang="en-US" altLang="en-US">
                <a:latin typeface="Arial" charset="0"/>
              </a:rPr>
              <a:t>Nonparty groups such as PACs</a:t>
            </a:r>
          </a:p>
          <a:p>
            <a:pPr algn="ctr"/>
            <a:r>
              <a:rPr lang="en-US" altLang="en-US">
                <a:latin typeface="Arial" charset="0"/>
              </a:rPr>
              <a:t>(political action committees)</a:t>
            </a:r>
            <a:endParaRPr lang="en-US" altLang="en-US" sz="2000">
              <a:latin typeface="Arial" charset="0"/>
            </a:endParaRPr>
          </a:p>
        </p:txBody>
      </p:sp>
      <p:sp>
        <p:nvSpPr>
          <p:cNvPr id="112648" name="AutoShape 8"/>
          <p:cNvSpPr>
            <a:spLocks noChangeArrowheads="1"/>
          </p:cNvSpPr>
          <p:nvPr/>
        </p:nvSpPr>
        <p:spPr bwMode="auto">
          <a:xfrm>
            <a:off x="4230688" y="5033963"/>
            <a:ext cx="3949700" cy="539750"/>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wrap="none" anchor="ctr"/>
          <a:lstStyle/>
          <a:p>
            <a:pPr algn="ctr"/>
            <a:r>
              <a:rPr lang="en-US" altLang="en-US">
                <a:latin typeface="Arial" charset="0"/>
              </a:rPr>
              <a:t>Government “matching funds”</a:t>
            </a:r>
            <a:endParaRPr lang="en-US" altLang="en-US" sz="2000">
              <a:latin typeface="Arial" charset="0"/>
            </a:endParaRPr>
          </a:p>
        </p:txBody>
      </p:sp>
      <p:sp>
        <p:nvSpPr>
          <p:cNvPr id="112649" name="Rectangle 9"/>
          <p:cNvSpPr>
            <a:spLocks noGrp="1" noChangeArrowheads="1"/>
          </p:cNvSpPr>
          <p:nvPr>
            <p:ph type="title"/>
          </p:nvPr>
        </p:nvSpPr>
        <p:spPr>
          <a:xfrm>
            <a:off x="685800" y="-152400"/>
            <a:ext cx="7772400" cy="1143000"/>
          </a:xfrm>
        </p:spPr>
        <p:txBody>
          <a:bodyPr/>
          <a:lstStyle/>
          <a:p>
            <a:r>
              <a:rPr lang="en-US" altLang="en-US"/>
              <a:t>Sources of Funding</a:t>
            </a:r>
          </a:p>
        </p:txBody>
      </p:sp>
      <p:pic>
        <p:nvPicPr>
          <p:cNvPr id="112650" name="Picture 10">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112651" name="Picture 11">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45"/>
                                        </p:tgtEl>
                                        <p:attrNameLst>
                                          <p:attrName>style.visibility</p:attrName>
                                        </p:attrNameLst>
                                      </p:cBhvr>
                                      <p:to>
                                        <p:strVal val="visible"/>
                                      </p:to>
                                    </p:set>
                                    <p:animEffect transition="in" filter="dissolve">
                                      <p:cBhvr>
                                        <p:cTn id="7" dur="500"/>
                                        <p:tgtEl>
                                          <p:spTgt spid="11264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44"/>
                                        </p:tgtEl>
                                        <p:attrNameLst>
                                          <p:attrName>style.visibility</p:attrName>
                                        </p:attrNameLst>
                                      </p:cBhvr>
                                      <p:to>
                                        <p:strVal val="visible"/>
                                      </p:to>
                                    </p:set>
                                    <p:animEffect transition="in" filter="dissolve">
                                      <p:cBhvr>
                                        <p:cTn id="12" dur="500"/>
                                        <p:tgtEl>
                                          <p:spTgt spid="11264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43"/>
                                        </p:tgtEl>
                                        <p:attrNameLst>
                                          <p:attrName>style.visibility</p:attrName>
                                        </p:attrNameLst>
                                      </p:cBhvr>
                                      <p:to>
                                        <p:strVal val="visible"/>
                                      </p:to>
                                    </p:set>
                                    <p:animEffect transition="in" filter="dissolve">
                                      <p:cBhvr>
                                        <p:cTn id="17" dur="500"/>
                                        <p:tgtEl>
                                          <p:spTgt spid="11264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46"/>
                                        </p:tgtEl>
                                        <p:attrNameLst>
                                          <p:attrName>style.visibility</p:attrName>
                                        </p:attrNameLst>
                                      </p:cBhvr>
                                      <p:to>
                                        <p:strVal val="visible"/>
                                      </p:to>
                                    </p:set>
                                    <p:animEffect transition="in" filter="dissolve">
                                      <p:cBhvr>
                                        <p:cTn id="22" dur="500"/>
                                        <p:tgtEl>
                                          <p:spTgt spid="11264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647"/>
                                        </p:tgtEl>
                                        <p:attrNameLst>
                                          <p:attrName>style.visibility</p:attrName>
                                        </p:attrNameLst>
                                      </p:cBhvr>
                                      <p:to>
                                        <p:strVal val="visible"/>
                                      </p:to>
                                    </p:set>
                                    <p:animEffect transition="in" filter="dissolve">
                                      <p:cBhvr>
                                        <p:cTn id="27" dur="500"/>
                                        <p:tgtEl>
                                          <p:spTgt spid="112647"/>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48"/>
                                        </p:tgtEl>
                                        <p:attrNameLst>
                                          <p:attrName>style.visibility</p:attrName>
                                        </p:attrNameLst>
                                      </p:cBhvr>
                                      <p:to>
                                        <p:strVal val="visible"/>
                                      </p:to>
                                    </p:set>
                                    <p:animEffect transition="in" filter="dissolve">
                                      <p:cBhvr>
                                        <p:cTn id="32" dur="500"/>
                                        <p:tgtEl>
                                          <p:spTgt spid="112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animBg="1" autoUpdateAnimBg="0"/>
      <p:bldP spid="112644" grpId="0" animBg="1" autoUpdateAnimBg="0"/>
      <p:bldP spid="112645" grpId="0" animBg="1" autoUpdateAnimBg="0"/>
      <p:bldP spid="112646" grpId="0" animBg="1" autoUpdateAnimBg="0"/>
      <p:bldP spid="112647" grpId="0" animBg="1" autoUpdateAnimBg="0"/>
      <p:bldP spid="112648"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685800" y="152400"/>
            <a:ext cx="7772400" cy="1143000"/>
          </a:xfrm>
        </p:spPr>
        <p:txBody>
          <a:bodyPr/>
          <a:lstStyle/>
          <a:p>
            <a:r>
              <a:rPr lang="en-US" altLang="en-US" dirty="0"/>
              <a:t>Regulating Campaign Financing</a:t>
            </a:r>
          </a:p>
        </p:txBody>
      </p:sp>
      <p:sp>
        <p:nvSpPr>
          <p:cNvPr id="114691" name="Rectangle 3"/>
          <p:cNvSpPr>
            <a:spLocks noGrp="1" noChangeArrowheads="1"/>
          </p:cNvSpPr>
          <p:nvPr>
            <p:ph type="body" idx="1"/>
          </p:nvPr>
        </p:nvSpPr>
        <p:spPr>
          <a:xfrm>
            <a:off x="304800" y="1284288"/>
            <a:ext cx="8610600" cy="4116387"/>
          </a:xfrm>
        </p:spPr>
        <p:txBody>
          <a:bodyPr/>
          <a:lstStyle/>
          <a:p>
            <a:pPr marL="381000" indent="-381000"/>
            <a:r>
              <a:rPr lang="en-US" altLang="en-US" sz="2400"/>
              <a:t>The Federal Election Campaign Act (amendments) of 1974 was passed in response to the Watergate scandal </a:t>
            </a:r>
          </a:p>
          <a:p>
            <a:pPr marL="381000" indent="-381000"/>
            <a:r>
              <a:rPr lang="en-US" altLang="en-US" sz="2400"/>
              <a:t>For Presidential elections</a:t>
            </a:r>
          </a:p>
          <a:p>
            <a:pPr marL="846138" lvl="1" indent="-388938"/>
            <a:r>
              <a:rPr lang="en-US" altLang="en-US" sz="2000"/>
              <a:t>Created Federal Election Commission (FEC) – 6 bipartisan members serve on the FEC</a:t>
            </a:r>
          </a:p>
          <a:p>
            <a:pPr marL="846138" lvl="1" indent="-388938"/>
            <a:r>
              <a:rPr lang="en-US" altLang="en-US" sz="2000"/>
              <a:t>Government provides matching funds</a:t>
            </a:r>
          </a:p>
          <a:p>
            <a:pPr marL="846138" lvl="1" indent="-388938"/>
            <a:r>
              <a:rPr lang="en-US" altLang="en-US" sz="2000"/>
              <a:t>Limits campaign spending (if receiving federal matching funds)</a:t>
            </a:r>
          </a:p>
          <a:p>
            <a:pPr marL="846138" lvl="1" indent="-388938"/>
            <a:r>
              <a:rPr lang="en-US" altLang="en-US" sz="2000"/>
              <a:t>Must disclose all contributions/expenditures</a:t>
            </a:r>
          </a:p>
          <a:p>
            <a:pPr marL="846138" lvl="1" indent="-388938"/>
            <a:r>
              <a:rPr lang="en-US" altLang="en-US" sz="2000"/>
              <a:t>Limits contributions</a:t>
            </a:r>
          </a:p>
          <a:p>
            <a:pPr marL="1293813" lvl="2" indent="-379413"/>
            <a:r>
              <a:rPr lang="en-US" altLang="en-US" sz="1800"/>
              <a:t>Individuals may contribute $1,000 to a campaign</a:t>
            </a:r>
          </a:p>
          <a:p>
            <a:pPr marL="1293813" lvl="2" indent="-379413"/>
            <a:r>
              <a:rPr lang="en-US" altLang="en-US" sz="1800"/>
              <a:t>PACs may contribute $5,000 to a campaign</a:t>
            </a:r>
          </a:p>
          <a:p>
            <a:pPr marL="1293813" lvl="2" indent="-379413"/>
            <a:r>
              <a:rPr lang="en-US" altLang="en-US" sz="1800"/>
              <a:t>Individuals may contribute $20,000 to a political party’s national committee</a:t>
            </a:r>
          </a:p>
          <a:p>
            <a:pPr marL="381000" indent="-381000">
              <a:buFont typeface="Wingdings" charset="2"/>
              <a:buNone/>
            </a:pPr>
            <a:endParaRPr lang="en-US" altLang="en-US" sz="2400"/>
          </a:p>
          <a:p>
            <a:pPr marL="381000" indent="-381000"/>
            <a:endParaRPr lang="en-US" altLang="en-US" sz="2400"/>
          </a:p>
        </p:txBody>
      </p:sp>
      <p:pic>
        <p:nvPicPr>
          <p:cNvPr id="114692" name="Picture 4">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114693" name="Picture 5">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dissolve">
                                      <p:cBhvr>
                                        <p:cTn id="7" dur="500"/>
                                        <p:tgtEl>
                                          <p:spTgt spid="1146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dissolve">
                                      <p:cBhvr>
                                        <p:cTn id="12" dur="500"/>
                                        <p:tgtEl>
                                          <p:spTgt spid="114691">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animEffect transition="in" filter="dissolve">
                                      <p:cBhvr>
                                        <p:cTn id="15" dur="500"/>
                                        <p:tgtEl>
                                          <p:spTgt spid="114691">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14691">
                                            <p:txEl>
                                              <p:pRg st="3" end="3"/>
                                            </p:txEl>
                                          </p:spTgt>
                                        </p:tgtEl>
                                        <p:attrNameLst>
                                          <p:attrName>style.visibility</p:attrName>
                                        </p:attrNameLst>
                                      </p:cBhvr>
                                      <p:to>
                                        <p:strVal val="visible"/>
                                      </p:to>
                                    </p:set>
                                    <p:animEffect transition="in" filter="dissolve">
                                      <p:cBhvr>
                                        <p:cTn id="18" dur="500"/>
                                        <p:tgtEl>
                                          <p:spTgt spid="114691">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14691">
                                            <p:txEl>
                                              <p:pRg st="4" end="4"/>
                                            </p:txEl>
                                          </p:spTgt>
                                        </p:tgtEl>
                                        <p:attrNameLst>
                                          <p:attrName>style.visibility</p:attrName>
                                        </p:attrNameLst>
                                      </p:cBhvr>
                                      <p:to>
                                        <p:strVal val="visible"/>
                                      </p:to>
                                    </p:set>
                                    <p:animEffect transition="in" filter="dissolve">
                                      <p:cBhvr>
                                        <p:cTn id="21" dur="500"/>
                                        <p:tgtEl>
                                          <p:spTgt spid="114691">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14691">
                                            <p:txEl>
                                              <p:pRg st="5" end="5"/>
                                            </p:txEl>
                                          </p:spTgt>
                                        </p:tgtEl>
                                        <p:attrNameLst>
                                          <p:attrName>style.visibility</p:attrName>
                                        </p:attrNameLst>
                                      </p:cBhvr>
                                      <p:to>
                                        <p:strVal val="visible"/>
                                      </p:to>
                                    </p:set>
                                    <p:animEffect transition="in" filter="dissolve">
                                      <p:cBhvr>
                                        <p:cTn id="24" dur="500"/>
                                        <p:tgtEl>
                                          <p:spTgt spid="114691">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4691">
                                            <p:txEl>
                                              <p:pRg st="6" end="6"/>
                                            </p:txEl>
                                          </p:spTgt>
                                        </p:tgtEl>
                                        <p:attrNameLst>
                                          <p:attrName>style.visibility</p:attrName>
                                        </p:attrNameLst>
                                      </p:cBhvr>
                                      <p:to>
                                        <p:strVal val="visible"/>
                                      </p:to>
                                    </p:set>
                                    <p:animEffect transition="in" filter="dissolve">
                                      <p:cBhvr>
                                        <p:cTn id="27" dur="500"/>
                                        <p:tgtEl>
                                          <p:spTgt spid="114691">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14691">
                                            <p:txEl>
                                              <p:pRg st="7" end="7"/>
                                            </p:txEl>
                                          </p:spTgt>
                                        </p:tgtEl>
                                        <p:attrNameLst>
                                          <p:attrName>style.visibility</p:attrName>
                                        </p:attrNameLst>
                                      </p:cBhvr>
                                      <p:to>
                                        <p:strVal val="visible"/>
                                      </p:to>
                                    </p:set>
                                    <p:animEffect transition="in" filter="dissolve">
                                      <p:cBhvr>
                                        <p:cTn id="30" dur="500"/>
                                        <p:tgtEl>
                                          <p:spTgt spid="114691">
                                            <p:txEl>
                                              <p:pRg st="7" end="7"/>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14691">
                                            <p:txEl>
                                              <p:pRg st="8" end="8"/>
                                            </p:txEl>
                                          </p:spTgt>
                                        </p:tgtEl>
                                        <p:attrNameLst>
                                          <p:attrName>style.visibility</p:attrName>
                                        </p:attrNameLst>
                                      </p:cBhvr>
                                      <p:to>
                                        <p:strVal val="visible"/>
                                      </p:to>
                                    </p:set>
                                    <p:animEffect transition="in" filter="dissolve">
                                      <p:cBhvr>
                                        <p:cTn id="33" dur="500"/>
                                        <p:tgtEl>
                                          <p:spTgt spid="114691">
                                            <p:txEl>
                                              <p:pRg st="8" end="8"/>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14691">
                                            <p:txEl>
                                              <p:pRg st="9" end="9"/>
                                            </p:txEl>
                                          </p:spTgt>
                                        </p:tgtEl>
                                        <p:attrNameLst>
                                          <p:attrName>style.visibility</p:attrName>
                                        </p:attrNameLst>
                                      </p:cBhvr>
                                      <p:to>
                                        <p:strVal val="visible"/>
                                      </p:to>
                                    </p:set>
                                    <p:animEffect transition="in" filter="dissolve">
                                      <p:cBhvr>
                                        <p:cTn id="36" dur="500"/>
                                        <p:tgtEl>
                                          <p:spTgt spid="1146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266700" y="2743200"/>
            <a:ext cx="8610600" cy="396875"/>
          </a:xfrm>
          <a:prstGeom prst="rect">
            <a:avLst/>
          </a:prstGeom>
          <a:noFill/>
          <a:ln w="9525">
            <a:noFill/>
            <a:miter lim="800000"/>
            <a:headEnd/>
            <a:tailEnd/>
          </a:ln>
          <a:effectLst/>
        </p:spPr>
        <p:txBody>
          <a:bodyPr>
            <a:spAutoFit/>
          </a:bodyPr>
          <a:lstStyle/>
          <a:p>
            <a:pPr>
              <a:spcBef>
                <a:spcPct val="50000"/>
              </a:spcBef>
              <a:buSzPct val="150000"/>
              <a:buFontTx/>
              <a:buChar char="•"/>
            </a:pPr>
            <a:endParaRPr lang="en-US" altLang="en-US" sz="2000">
              <a:latin typeface="Arial" charset="0"/>
            </a:endParaRPr>
          </a:p>
        </p:txBody>
      </p:sp>
      <p:sp>
        <p:nvSpPr>
          <p:cNvPr id="78851" name="Rectangle 3"/>
          <p:cNvSpPr>
            <a:spLocks noGrp="1" noChangeArrowheads="1"/>
          </p:cNvSpPr>
          <p:nvPr>
            <p:ph type="title"/>
          </p:nvPr>
        </p:nvSpPr>
        <p:spPr/>
        <p:txBody>
          <a:bodyPr/>
          <a:lstStyle/>
          <a:p>
            <a:r>
              <a:rPr lang="en-US" altLang="en-US"/>
              <a:t>What Is a Party?</a:t>
            </a:r>
          </a:p>
        </p:txBody>
      </p:sp>
      <p:sp>
        <p:nvSpPr>
          <p:cNvPr id="78852" name="Rectangle 4"/>
          <p:cNvSpPr>
            <a:spLocks noGrp="1" noChangeArrowheads="1"/>
          </p:cNvSpPr>
          <p:nvPr>
            <p:ph type="body" idx="1"/>
          </p:nvPr>
        </p:nvSpPr>
        <p:spPr/>
        <p:txBody>
          <a:bodyPr/>
          <a:lstStyle/>
          <a:p>
            <a:r>
              <a:rPr lang="en-US" altLang="en-US" sz="2800" dirty="0"/>
              <a:t>A </a:t>
            </a:r>
            <a:r>
              <a:rPr lang="en-US" altLang="en-US" sz="2800" dirty="0">
                <a:solidFill>
                  <a:srgbClr val="FFFF00"/>
                </a:solidFill>
              </a:rPr>
              <a:t>political party </a:t>
            </a:r>
            <a:r>
              <a:rPr lang="en-US" altLang="en-US" sz="2800" dirty="0"/>
              <a:t>is a group of persons who seek to control government by winning elections and holding office. The American parties are election-oriented.</a:t>
            </a:r>
          </a:p>
          <a:p>
            <a:r>
              <a:rPr lang="en-US" altLang="en-US" sz="2800" dirty="0"/>
              <a:t>The two </a:t>
            </a:r>
            <a:r>
              <a:rPr lang="en-US" altLang="en-US" sz="2800" dirty="0">
                <a:solidFill>
                  <a:srgbClr val="FFFF00"/>
                </a:solidFill>
              </a:rPr>
              <a:t>major parties </a:t>
            </a:r>
            <a:r>
              <a:rPr lang="en-US" altLang="en-US" sz="2800" dirty="0"/>
              <a:t>in American politics are the Republican and Democratic parties.</a:t>
            </a:r>
          </a:p>
          <a:p>
            <a:r>
              <a:rPr lang="en-US" altLang="en-US" sz="2800" dirty="0"/>
              <a:t>A few minor Third Parties exist in our political system</a:t>
            </a:r>
          </a:p>
        </p:txBody>
      </p:sp>
      <p:pic>
        <p:nvPicPr>
          <p:cNvPr id="78853" name="Picture 5">
            <a:hlinkClick r:id="rId2" action="ppaction://hlinksldjump"/>
          </p:cNvPr>
          <p:cNvPicPr>
            <a:picLocks noChangeAspect="1" noChangeArrowheads="1"/>
          </p:cNvPicPr>
          <p:nvPr/>
        </p:nvPicPr>
        <p:blipFill>
          <a:blip r:embed="rId3" cstate="print"/>
          <a:srcRect/>
          <a:stretch>
            <a:fillRect/>
          </a:stretch>
        </p:blipFill>
        <p:spPr bwMode="auto">
          <a:xfrm>
            <a:off x="2952750" y="6172200"/>
            <a:ext cx="647700" cy="444500"/>
          </a:xfrm>
          <a:prstGeom prst="rect">
            <a:avLst/>
          </a:prstGeom>
          <a:noFill/>
        </p:spPr>
      </p:pic>
      <p:pic>
        <p:nvPicPr>
          <p:cNvPr id="78854" name="Picture 6">
            <a:hlinkClick r:id="rId4" action="ppaction://hlinksldjump"/>
          </p:cNvPr>
          <p:cNvPicPr>
            <a:picLocks noChangeAspect="1" noChangeArrowheads="1"/>
          </p:cNvPicPr>
          <p:nvPr/>
        </p:nvPicPr>
        <p:blipFill>
          <a:blip r:embed="rId3" cstate="print"/>
          <a:srcRect/>
          <a:stretch>
            <a:fillRect/>
          </a:stretch>
        </p:blipFill>
        <p:spPr bwMode="auto">
          <a:xfrm>
            <a:off x="3778250" y="6172200"/>
            <a:ext cx="647700" cy="444500"/>
          </a:xfrm>
          <a:prstGeom prst="rect">
            <a:avLst/>
          </a:prstGeom>
          <a:noFill/>
        </p:spPr>
      </p:pic>
      <p:pic>
        <p:nvPicPr>
          <p:cNvPr id="78855" name="Picture 7">
            <a:hlinkClick r:id="rId5"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pic>
        <p:nvPicPr>
          <p:cNvPr id="78856" name="Picture 8">
            <a:hlinkClick r:id="rId6" action="ppaction://hlinksldjump"/>
          </p:cNvPr>
          <p:cNvPicPr>
            <a:picLocks noChangeAspect="1" noChangeArrowheads="1"/>
          </p:cNvPicPr>
          <p:nvPr/>
        </p:nvPicPr>
        <p:blipFill>
          <a:blip r:embed="rId3" cstate="print"/>
          <a:srcRect/>
          <a:stretch>
            <a:fillRect/>
          </a:stretch>
        </p:blipFill>
        <p:spPr bwMode="auto">
          <a:xfrm>
            <a:off x="54038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2">
                                            <p:txEl>
                                              <p:pRg st="0" end="0"/>
                                            </p:txEl>
                                          </p:spTgt>
                                        </p:tgtEl>
                                        <p:attrNameLst>
                                          <p:attrName>style.visibility</p:attrName>
                                        </p:attrNameLst>
                                      </p:cBhvr>
                                      <p:to>
                                        <p:strVal val="visible"/>
                                      </p:to>
                                    </p:set>
                                    <p:animEffect transition="in" filter="dissolve">
                                      <p:cBhvr>
                                        <p:cTn id="7" dur="500"/>
                                        <p:tgtEl>
                                          <p:spTgt spid="788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8852">
                                            <p:txEl>
                                              <p:pRg st="1" end="1"/>
                                            </p:txEl>
                                          </p:spTgt>
                                        </p:tgtEl>
                                        <p:attrNameLst>
                                          <p:attrName>style.visibility</p:attrName>
                                        </p:attrNameLst>
                                      </p:cBhvr>
                                      <p:to>
                                        <p:strVal val="visible"/>
                                      </p:to>
                                    </p:set>
                                    <p:animEffect transition="in" filter="dissolve">
                                      <p:cBhvr>
                                        <p:cTn id="12" dur="500"/>
                                        <p:tgtEl>
                                          <p:spTgt spid="788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852">
                                            <p:txEl>
                                              <p:pRg st="2" end="2"/>
                                            </p:txEl>
                                          </p:spTgt>
                                        </p:tgtEl>
                                        <p:attrNameLst>
                                          <p:attrName>style.visibility</p:attrName>
                                        </p:attrNameLst>
                                      </p:cBhvr>
                                      <p:to>
                                        <p:strVal val="visible"/>
                                      </p:to>
                                    </p:set>
                                    <p:animEffect transition="in" filter="dissolve">
                                      <p:cBhvr>
                                        <p:cTn id="17" dur="500"/>
                                        <p:tgtEl>
                                          <p:spTgt spid="788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5800" y="152400"/>
            <a:ext cx="7772400" cy="1143000"/>
          </a:xfrm>
        </p:spPr>
        <p:txBody>
          <a:bodyPr/>
          <a:lstStyle/>
          <a:p>
            <a:r>
              <a:rPr lang="en-US" altLang="en-US" dirty="0"/>
              <a:t>The Federal Election Commission</a:t>
            </a:r>
          </a:p>
        </p:txBody>
      </p:sp>
      <p:sp>
        <p:nvSpPr>
          <p:cNvPr id="115715" name="Rectangle 3"/>
          <p:cNvSpPr>
            <a:spLocks noGrp="1" noChangeArrowheads="1"/>
          </p:cNvSpPr>
          <p:nvPr>
            <p:ph type="body" idx="1"/>
          </p:nvPr>
        </p:nvSpPr>
        <p:spPr>
          <a:xfrm>
            <a:off x="304800" y="1284288"/>
            <a:ext cx="8610600" cy="2654300"/>
          </a:xfrm>
        </p:spPr>
        <p:txBody>
          <a:bodyPr/>
          <a:lstStyle/>
          <a:p>
            <a:pPr>
              <a:buFont typeface="Wingdings" charset="2"/>
              <a:buNone/>
            </a:pPr>
            <a:r>
              <a:rPr lang="en-US" altLang="en-US">
                <a:solidFill>
                  <a:schemeClr val="accent2"/>
                </a:solidFill>
              </a:rPr>
              <a:t>The Federal Election Commission (FEC) enforces:</a:t>
            </a:r>
          </a:p>
          <a:p>
            <a:pPr>
              <a:buFont typeface="Wingdings" charset="2"/>
              <a:buNone/>
            </a:pPr>
            <a:endParaRPr lang="en-US" altLang="en-US"/>
          </a:p>
          <a:p>
            <a:r>
              <a:rPr lang="en-US" altLang="en-US"/>
              <a:t>the timely disclosure of campaign finance information</a:t>
            </a:r>
          </a:p>
          <a:p>
            <a:r>
              <a:rPr lang="en-US" altLang="en-US"/>
              <a:t>limits on campaign contributions</a:t>
            </a:r>
          </a:p>
          <a:p>
            <a:r>
              <a:rPr lang="en-US" altLang="en-US"/>
              <a:t>limits on campaign expenditures</a:t>
            </a:r>
          </a:p>
          <a:p>
            <a:r>
              <a:rPr lang="en-US" altLang="en-US"/>
              <a:t>provisions for public funding of presidential campaigns</a:t>
            </a:r>
          </a:p>
        </p:txBody>
      </p:sp>
      <p:pic>
        <p:nvPicPr>
          <p:cNvPr id="115716" name="Picture 4">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115717" name="Picture 5">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dissolve">
                                      <p:cBhvr>
                                        <p:cTn id="7" dur="500"/>
                                        <p:tgtEl>
                                          <p:spTgt spid="115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5715">
                                            <p:txEl>
                                              <p:pRg st="2" end="2"/>
                                            </p:txEl>
                                          </p:spTgt>
                                        </p:tgtEl>
                                        <p:attrNameLst>
                                          <p:attrName>style.visibility</p:attrName>
                                        </p:attrNameLst>
                                      </p:cBhvr>
                                      <p:to>
                                        <p:strVal val="visible"/>
                                      </p:to>
                                    </p:set>
                                    <p:animEffect transition="in" filter="dissolve">
                                      <p:cBhvr>
                                        <p:cTn id="12" dur="500"/>
                                        <p:tgtEl>
                                          <p:spTgt spid="1157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5715">
                                            <p:txEl>
                                              <p:pRg st="3" end="3"/>
                                            </p:txEl>
                                          </p:spTgt>
                                        </p:tgtEl>
                                        <p:attrNameLst>
                                          <p:attrName>style.visibility</p:attrName>
                                        </p:attrNameLst>
                                      </p:cBhvr>
                                      <p:to>
                                        <p:strVal val="visible"/>
                                      </p:to>
                                    </p:set>
                                    <p:animEffect transition="in" filter="dissolve">
                                      <p:cBhvr>
                                        <p:cTn id="17" dur="500"/>
                                        <p:tgtEl>
                                          <p:spTgt spid="1157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5715">
                                            <p:txEl>
                                              <p:pRg st="4" end="4"/>
                                            </p:txEl>
                                          </p:spTgt>
                                        </p:tgtEl>
                                        <p:attrNameLst>
                                          <p:attrName>style.visibility</p:attrName>
                                        </p:attrNameLst>
                                      </p:cBhvr>
                                      <p:to>
                                        <p:strVal val="visible"/>
                                      </p:to>
                                    </p:set>
                                    <p:animEffect transition="in" filter="dissolve">
                                      <p:cBhvr>
                                        <p:cTn id="22" dur="500"/>
                                        <p:tgtEl>
                                          <p:spTgt spid="1157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5715">
                                            <p:txEl>
                                              <p:pRg st="5" end="5"/>
                                            </p:txEl>
                                          </p:spTgt>
                                        </p:tgtEl>
                                        <p:attrNameLst>
                                          <p:attrName>style.visibility</p:attrName>
                                        </p:attrNameLst>
                                      </p:cBhvr>
                                      <p:to>
                                        <p:strVal val="visible"/>
                                      </p:to>
                                    </p:set>
                                    <p:animEffect transition="in" filter="dissolve">
                                      <p:cBhvr>
                                        <p:cTn id="27" dur="500"/>
                                        <p:tgtEl>
                                          <p:spTgt spid="1157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Political Action Committees (PACs)</a:t>
            </a:r>
          </a:p>
        </p:txBody>
      </p:sp>
      <p:sp>
        <p:nvSpPr>
          <p:cNvPr id="116739" name="Rectangle 3"/>
          <p:cNvSpPr>
            <a:spLocks noGrp="1" noChangeArrowheads="1"/>
          </p:cNvSpPr>
          <p:nvPr>
            <p:ph type="body" idx="1"/>
          </p:nvPr>
        </p:nvSpPr>
        <p:spPr/>
        <p:txBody>
          <a:bodyPr/>
          <a:lstStyle/>
          <a:p>
            <a:r>
              <a:rPr lang="en-US" sz="2800"/>
              <a:t>Number of PACs greatly increased after passage of FECA in 1974 (to avoid the FECA requirements)</a:t>
            </a:r>
          </a:p>
          <a:p>
            <a:r>
              <a:rPr lang="en-US" sz="2800"/>
              <a:t>PACs are organizations designed to contributes funds to political campaigns and avoid FECA guidelines (For example, labor unions cannot contribute to campaigns but the Political Actions Committee for a steelworkers union can contribute)</a:t>
            </a:r>
          </a:p>
          <a:p>
            <a:endParaRPr lang="en-US" sz="2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685800" y="-152400"/>
            <a:ext cx="7772400" cy="1143000"/>
          </a:xfrm>
        </p:spPr>
        <p:txBody>
          <a:bodyPr/>
          <a:lstStyle/>
          <a:p>
            <a:r>
              <a:rPr lang="en-US" altLang="en-US"/>
              <a:t>Loopholes in the Law</a:t>
            </a:r>
          </a:p>
        </p:txBody>
      </p:sp>
      <p:sp>
        <p:nvSpPr>
          <p:cNvPr id="117763" name="Rectangle 3"/>
          <p:cNvSpPr>
            <a:spLocks noGrp="1" noChangeArrowheads="1"/>
          </p:cNvSpPr>
          <p:nvPr>
            <p:ph type="body" idx="1"/>
          </p:nvPr>
        </p:nvSpPr>
        <p:spPr>
          <a:xfrm>
            <a:off x="304800" y="1335088"/>
            <a:ext cx="8610600" cy="4913312"/>
          </a:xfrm>
        </p:spPr>
        <p:txBody>
          <a:bodyPr/>
          <a:lstStyle/>
          <a:p>
            <a:pPr>
              <a:lnSpc>
                <a:spcPct val="80000"/>
              </a:lnSpc>
              <a:buFont typeface="Wingdings" charset="2"/>
              <a:buNone/>
            </a:pPr>
            <a:r>
              <a:rPr lang="en-US" altLang="en-US" sz="2800">
                <a:solidFill>
                  <a:schemeClr val="accent2"/>
                </a:solidFill>
              </a:rPr>
              <a:t>“More loophole than law…” — Lyndon Johnson</a:t>
            </a:r>
          </a:p>
          <a:p>
            <a:pPr>
              <a:lnSpc>
                <a:spcPct val="80000"/>
              </a:lnSpc>
            </a:pPr>
            <a:endParaRPr lang="en-US" altLang="en-US" sz="2000">
              <a:solidFill>
                <a:schemeClr val="accent2"/>
              </a:solidFill>
            </a:endParaRPr>
          </a:p>
          <a:p>
            <a:pPr>
              <a:lnSpc>
                <a:spcPct val="80000"/>
              </a:lnSpc>
            </a:pPr>
            <a:r>
              <a:rPr lang="en-US" altLang="en-US" sz="2000">
                <a:solidFill>
                  <a:schemeClr val="accent2"/>
                </a:solidFill>
              </a:rPr>
              <a:t>Hard Money</a:t>
            </a:r>
            <a:r>
              <a:rPr lang="en-US" altLang="en-US" sz="2000"/>
              <a:t> – money given directly to a candidates campaign</a:t>
            </a:r>
          </a:p>
          <a:p>
            <a:pPr>
              <a:lnSpc>
                <a:spcPct val="80000"/>
              </a:lnSpc>
            </a:pPr>
            <a:endParaRPr lang="en-US" altLang="en-US" sz="2000">
              <a:solidFill>
                <a:schemeClr val="accent2"/>
              </a:solidFill>
            </a:endParaRPr>
          </a:p>
          <a:p>
            <a:pPr>
              <a:lnSpc>
                <a:spcPct val="80000"/>
              </a:lnSpc>
            </a:pPr>
            <a:r>
              <a:rPr lang="en-US" altLang="en-US" sz="2000">
                <a:solidFill>
                  <a:schemeClr val="accent2"/>
                </a:solidFill>
              </a:rPr>
              <a:t>Soft money</a:t>
            </a:r>
            <a:r>
              <a:rPr lang="en-US" altLang="en-US" sz="2000"/>
              <a:t>—money given to State and local party organizations for “party-building activities” that is filtered to presidential or congressional campaigns.  $500 million was given to campaigns in this way in 2000.</a:t>
            </a:r>
          </a:p>
          <a:p>
            <a:pPr>
              <a:lnSpc>
                <a:spcPct val="80000"/>
              </a:lnSpc>
            </a:pPr>
            <a:endParaRPr lang="en-US" altLang="en-US" sz="2000">
              <a:solidFill>
                <a:schemeClr val="accent2"/>
              </a:solidFill>
            </a:endParaRPr>
          </a:p>
          <a:p>
            <a:pPr>
              <a:lnSpc>
                <a:spcPct val="80000"/>
              </a:lnSpc>
            </a:pPr>
            <a:r>
              <a:rPr lang="en-US" altLang="en-US" sz="2000">
                <a:solidFill>
                  <a:schemeClr val="accent2"/>
                </a:solidFill>
              </a:rPr>
              <a:t>Independent campaign spending</a:t>
            </a:r>
            <a:r>
              <a:rPr lang="en-US" altLang="en-US" sz="2000"/>
              <a:t>—a person unrelated and unconnected to a candidate or party can spend as much money as they want to benefit or work against candidates. (like the “Swiftboat” ads against Kerry)</a:t>
            </a:r>
          </a:p>
          <a:p>
            <a:pPr>
              <a:lnSpc>
                <a:spcPct val="80000"/>
              </a:lnSpc>
            </a:pPr>
            <a:endParaRPr lang="en-US" altLang="en-US" sz="2000">
              <a:solidFill>
                <a:schemeClr val="accent2"/>
              </a:solidFill>
            </a:endParaRPr>
          </a:p>
          <a:p>
            <a:pPr>
              <a:lnSpc>
                <a:spcPct val="80000"/>
              </a:lnSpc>
            </a:pPr>
            <a:r>
              <a:rPr lang="en-US" altLang="en-US" sz="2000">
                <a:solidFill>
                  <a:schemeClr val="accent2"/>
                </a:solidFill>
              </a:rPr>
              <a:t>Issue ads</a:t>
            </a:r>
            <a:r>
              <a:rPr lang="en-US" altLang="en-US" sz="2000"/>
              <a:t>—take a stand on certain issues in order to criticize or support a certain candidate without actually mentioning that person’s name.</a:t>
            </a:r>
          </a:p>
        </p:txBody>
      </p:sp>
      <p:pic>
        <p:nvPicPr>
          <p:cNvPr id="117764" name="Picture 4">
            <a:hlinkClick r:id="rId2" action="ppaction://hlinksldjump"/>
          </p:cNvPr>
          <p:cNvPicPr>
            <a:picLocks noChangeAspect="1" noChangeArrowheads="1"/>
          </p:cNvPicPr>
          <p:nvPr/>
        </p:nvPicPr>
        <p:blipFill>
          <a:blip r:embed="rId3" cstate="print"/>
          <a:srcRect/>
          <a:stretch>
            <a:fillRect/>
          </a:stretch>
        </p:blipFill>
        <p:spPr bwMode="auto">
          <a:xfrm>
            <a:off x="2178050" y="6210300"/>
            <a:ext cx="625475" cy="425450"/>
          </a:xfrm>
          <a:prstGeom prst="rect">
            <a:avLst/>
          </a:prstGeom>
          <a:noFill/>
        </p:spPr>
      </p:pic>
      <p:pic>
        <p:nvPicPr>
          <p:cNvPr id="117765" name="Picture 5">
            <a:hlinkClick r:id="rId4" action="ppaction://hlinksldjump"/>
          </p:cNvPr>
          <p:cNvPicPr>
            <a:picLocks noChangeAspect="1" noChangeArrowheads="1"/>
          </p:cNvPicPr>
          <p:nvPr/>
        </p:nvPicPr>
        <p:blipFill>
          <a:blip r:embed="rId3" cstate="print"/>
          <a:srcRect/>
          <a:stretch>
            <a:fillRect/>
          </a:stretch>
        </p:blipFill>
        <p:spPr bwMode="auto">
          <a:xfrm>
            <a:off x="2990850" y="6210300"/>
            <a:ext cx="622300" cy="4254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763">
                                            <p:txEl>
                                              <p:pRg st="0" end="0"/>
                                            </p:txEl>
                                          </p:spTgt>
                                        </p:tgtEl>
                                        <p:attrNameLst>
                                          <p:attrName>style.visibility</p:attrName>
                                        </p:attrNameLst>
                                      </p:cBhvr>
                                      <p:to>
                                        <p:strVal val="visible"/>
                                      </p:to>
                                    </p:set>
                                    <p:animEffect transition="in" filter="dissolve">
                                      <p:cBhvr>
                                        <p:cTn id="7" dur="500"/>
                                        <p:tgtEl>
                                          <p:spTgt spid="1177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763">
                                            <p:txEl>
                                              <p:pRg st="2" end="2"/>
                                            </p:txEl>
                                          </p:spTgt>
                                        </p:tgtEl>
                                        <p:attrNameLst>
                                          <p:attrName>style.visibility</p:attrName>
                                        </p:attrNameLst>
                                      </p:cBhvr>
                                      <p:to>
                                        <p:strVal val="visible"/>
                                      </p:to>
                                    </p:set>
                                    <p:animEffect transition="in" filter="dissolve">
                                      <p:cBhvr>
                                        <p:cTn id="12" dur="500"/>
                                        <p:tgtEl>
                                          <p:spTgt spid="1177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7763">
                                            <p:txEl>
                                              <p:pRg st="4" end="4"/>
                                            </p:txEl>
                                          </p:spTgt>
                                        </p:tgtEl>
                                        <p:attrNameLst>
                                          <p:attrName>style.visibility</p:attrName>
                                        </p:attrNameLst>
                                      </p:cBhvr>
                                      <p:to>
                                        <p:strVal val="visible"/>
                                      </p:to>
                                    </p:set>
                                    <p:animEffect transition="in" filter="dissolve">
                                      <p:cBhvr>
                                        <p:cTn id="17" dur="500"/>
                                        <p:tgtEl>
                                          <p:spTgt spid="11776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7763">
                                            <p:txEl>
                                              <p:pRg st="6" end="6"/>
                                            </p:txEl>
                                          </p:spTgt>
                                        </p:tgtEl>
                                        <p:attrNameLst>
                                          <p:attrName>style.visibility</p:attrName>
                                        </p:attrNameLst>
                                      </p:cBhvr>
                                      <p:to>
                                        <p:strVal val="visible"/>
                                      </p:to>
                                    </p:set>
                                    <p:animEffect transition="in" filter="dissolve">
                                      <p:cBhvr>
                                        <p:cTn id="22" dur="500"/>
                                        <p:tgtEl>
                                          <p:spTgt spid="11776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7763">
                                            <p:txEl>
                                              <p:pRg st="8" end="8"/>
                                            </p:txEl>
                                          </p:spTgt>
                                        </p:tgtEl>
                                        <p:attrNameLst>
                                          <p:attrName>style.visibility</p:attrName>
                                        </p:attrNameLst>
                                      </p:cBhvr>
                                      <p:to>
                                        <p:strVal val="visible"/>
                                      </p:to>
                                    </p:set>
                                    <p:animEffect transition="in" filter="dissolve">
                                      <p:cBhvr>
                                        <p:cTn id="27" dur="500"/>
                                        <p:tgtEl>
                                          <p:spTgt spid="11776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What Do Parties Do? </a:t>
            </a:r>
          </a:p>
        </p:txBody>
      </p:sp>
      <p:sp>
        <p:nvSpPr>
          <p:cNvPr id="79875" name="Rectangle 3"/>
          <p:cNvSpPr>
            <a:spLocks noGrp="1" noChangeArrowheads="1"/>
          </p:cNvSpPr>
          <p:nvPr>
            <p:ph type="body" idx="1"/>
          </p:nvPr>
        </p:nvSpPr>
        <p:spPr>
          <a:xfrm>
            <a:off x="457200" y="1600200"/>
            <a:ext cx="8229600" cy="4462463"/>
          </a:xfrm>
        </p:spPr>
        <p:txBody>
          <a:bodyPr/>
          <a:lstStyle/>
          <a:p>
            <a:pPr>
              <a:lnSpc>
                <a:spcPct val="110000"/>
              </a:lnSpc>
            </a:pPr>
            <a:r>
              <a:rPr lang="en-US" altLang="en-US" sz="2400">
                <a:solidFill>
                  <a:schemeClr val="accent2"/>
                </a:solidFill>
              </a:rPr>
              <a:t>Nominate Candidates</a:t>
            </a:r>
            <a:r>
              <a:rPr lang="en-US" altLang="en-US" sz="2400"/>
              <a:t>—Recruit, choose, and present candidates for public office.</a:t>
            </a:r>
          </a:p>
          <a:p>
            <a:pPr>
              <a:lnSpc>
                <a:spcPct val="110000"/>
              </a:lnSpc>
            </a:pPr>
            <a:r>
              <a:rPr lang="en-US" altLang="en-US" sz="2400">
                <a:solidFill>
                  <a:schemeClr val="accent2"/>
                </a:solidFill>
              </a:rPr>
              <a:t>Inform and Activate Supporters</a:t>
            </a:r>
            <a:r>
              <a:rPr lang="en-US" altLang="en-US" sz="2400"/>
              <a:t>—Campaign, define issues, and criticize other candidates.</a:t>
            </a:r>
          </a:p>
          <a:p>
            <a:pPr>
              <a:lnSpc>
                <a:spcPct val="110000"/>
              </a:lnSpc>
            </a:pPr>
            <a:r>
              <a:rPr lang="en-US" altLang="en-US" sz="2400">
                <a:solidFill>
                  <a:schemeClr val="accent2"/>
                </a:solidFill>
              </a:rPr>
              <a:t>Govern</a:t>
            </a:r>
            <a:r>
              <a:rPr lang="en-US" altLang="en-US" sz="2400"/>
              <a:t>—Members of government act according to their partisanship</a:t>
            </a:r>
            <a:r>
              <a:rPr lang="en-US" altLang="en-US" sz="2400">
                <a:solidFill>
                  <a:schemeClr val="tx2"/>
                </a:solidFill>
              </a:rPr>
              <a:t>,</a:t>
            </a:r>
            <a:r>
              <a:rPr lang="en-US" altLang="en-US" sz="2400"/>
              <a:t> or firm allegiance to a party.</a:t>
            </a:r>
          </a:p>
          <a:p>
            <a:pPr>
              <a:lnSpc>
                <a:spcPct val="110000"/>
              </a:lnSpc>
            </a:pPr>
            <a:r>
              <a:rPr lang="en-US" altLang="en-US" sz="2400">
                <a:solidFill>
                  <a:schemeClr val="accent2"/>
                </a:solidFill>
              </a:rPr>
              <a:t>Act as a Watchdog</a:t>
            </a:r>
            <a:r>
              <a:rPr lang="en-US" altLang="en-US" sz="2400"/>
              <a:t>—Parties that are out of power keep a close eye on the actions of the party in power</a:t>
            </a:r>
            <a:r>
              <a:rPr lang="en-US" altLang="en-US" sz="2400">
                <a:solidFill>
                  <a:schemeClr val="tx2"/>
                </a:solidFill>
              </a:rPr>
              <a:t> </a:t>
            </a:r>
            <a:r>
              <a:rPr lang="en-US" altLang="en-US" sz="2400"/>
              <a:t>for a blunder to use against them in the next election.</a:t>
            </a:r>
          </a:p>
        </p:txBody>
      </p:sp>
      <p:pic>
        <p:nvPicPr>
          <p:cNvPr id="79876" name="Picture 4">
            <a:hlinkClick r:id="rId2" action="ppaction://hlinksldjump"/>
          </p:cNvPr>
          <p:cNvPicPr>
            <a:picLocks noChangeAspect="1" noChangeArrowheads="1"/>
          </p:cNvPicPr>
          <p:nvPr/>
        </p:nvPicPr>
        <p:blipFill>
          <a:blip r:embed="rId3" cstate="print"/>
          <a:srcRect/>
          <a:stretch>
            <a:fillRect/>
          </a:stretch>
        </p:blipFill>
        <p:spPr bwMode="auto">
          <a:xfrm>
            <a:off x="2952750" y="6172200"/>
            <a:ext cx="647700" cy="444500"/>
          </a:xfrm>
          <a:prstGeom prst="rect">
            <a:avLst/>
          </a:prstGeom>
          <a:noFill/>
        </p:spPr>
      </p:pic>
      <p:pic>
        <p:nvPicPr>
          <p:cNvPr id="79877" name="Picture 5">
            <a:hlinkClick r:id="rId4" action="ppaction://hlinksldjump"/>
          </p:cNvPr>
          <p:cNvPicPr>
            <a:picLocks noChangeAspect="1" noChangeArrowheads="1"/>
          </p:cNvPicPr>
          <p:nvPr/>
        </p:nvPicPr>
        <p:blipFill>
          <a:blip r:embed="rId3" cstate="print"/>
          <a:srcRect/>
          <a:stretch>
            <a:fillRect/>
          </a:stretch>
        </p:blipFill>
        <p:spPr bwMode="auto">
          <a:xfrm>
            <a:off x="3778250" y="6172200"/>
            <a:ext cx="647700" cy="444500"/>
          </a:xfrm>
          <a:prstGeom prst="rect">
            <a:avLst/>
          </a:prstGeom>
          <a:noFill/>
        </p:spPr>
      </p:pic>
      <p:pic>
        <p:nvPicPr>
          <p:cNvPr id="79878" name="Picture 6">
            <a:hlinkClick r:id="rId5"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pic>
        <p:nvPicPr>
          <p:cNvPr id="79879" name="Picture 7">
            <a:hlinkClick r:id="rId6" action="ppaction://hlinksldjump"/>
          </p:cNvPr>
          <p:cNvPicPr>
            <a:picLocks noChangeAspect="1" noChangeArrowheads="1"/>
          </p:cNvPicPr>
          <p:nvPr/>
        </p:nvPicPr>
        <p:blipFill>
          <a:blip r:embed="rId3" cstate="print"/>
          <a:srcRect/>
          <a:stretch>
            <a:fillRect/>
          </a:stretch>
        </p:blipFill>
        <p:spPr bwMode="auto">
          <a:xfrm>
            <a:off x="54038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dissolve">
                                      <p:cBhvr>
                                        <p:cTn id="7" dur="500"/>
                                        <p:tgtEl>
                                          <p:spTgt spid="79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dissolve">
                                      <p:cBhvr>
                                        <p:cTn id="12" dur="500"/>
                                        <p:tgtEl>
                                          <p:spTgt spid="798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dissolve">
                                      <p:cBhvr>
                                        <p:cTn id="17" dur="500"/>
                                        <p:tgtEl>
                                          <p:spTgt spid="798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dissolve">
                                      <p:cBhvr>
                                        <p:cTn id="22" dur="500"/>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t>Why a Two-Party System?</a:t>
            </a:r>
          </a:p>
        </p:txBody>
      </p:sp>
      <p:sp>
        <p:nvSpPr>
          <p:cNvPr id="80899" name="Rectangle 3"/>
          <p:cNvSpPr>
            <a:spLocks noGrp="1" noChangeArrowheads="1"/>
          </p:cNvSpPr>
          <p:nvPr>
            <p:ph type="body" idx="1"/>
          </p:nvPr>
        </p:nvSpPr>
        <p:spPr>
          <a:xfrm>
            <a:off x="685800" y="1295400"/>
            <a:ext cx="7772400" cy="4402138"/>
          </a:xfrm>
        </p:spPr>
        <p:txBody>
          <a:bodyPr/>
          <a:lstStyle/>
          <a:p>
            <a:pPr>
              <a:lnSpc>
                <a:spcPct val="80000"/>
              </a:lnSpc>
            </a:pPr>
            <a:r>
              <a:rPr lang="en-US" altLang="en-US" sz="2400" dirty="0">
                <a:solidFill>
                  <a:schemeClr val="accent2"/>
                </a:solidFill>
              </a:rPr>
              <a:t>The Force of Tradition.  </a:t>
            </a:r>
            <a:r>
              <a:rPr lang="en-US" altLang="en-US" sz="2400" dirty="0"/>
              <a:t>America has a </a:t>
            </a:r>
            <a:r>
              <a:rPr lang="en-US" altLang="en-US" sz="2400" dirty="0">
                <a:solidFill>
                  <a:srgbClr val="FFFF00"/>
                </a:solidFill>
              </a:rPr>
              <a:t>two-party system </a:t>
            </a:r>
            <a:r>
              <a:rPr lang="en-US" altLang="en-US" sz="2400" dirty="0"/>
              <a:t>because it always has had one. Minor parties, lacking wide political support, have never made a successful showing, so people are reluctant to support them.</a:t>
            </a:r>
          </a:p>
          <a:p>
            <a:pPr>
              <a:lnSpc>
                <a:spcPct val="80000"/>
              </a:lnSpc>
            </a:pPr>
            <a:r>
              <a:rPr lang="en-US" altLang="en-US" sz="2400" dirty="0">
                <a:solidFill>
                  <a:schemeClr val="accent2"/>
                </a:solidFill>
              </a:rPr>
              <a:t>The Electoral System.</a:t>
            </a:r>
            <a:r>
              <a:rPr lang="en-US" altLang="en-US" sz="2400" dirty="0"/>
              <a:t> Certain features of government, such as </a:t>
            </a:r>
            <a:r>
              <a:rPr lang="en-US" altLang="en-US" sz="2400" dirty="0">
                <a:solidFill>
                  <a:srgbClr val="FFFF00"/>
                </a:solidFill>
              </a:rPr>
              <a:t>single-member districts </a:t>
            </a:r>
            <a:r>
              <a:rPr lang="en-US" altLang="en-US" sz="2400" dirty="0"/>
              <a:t>and the winner-take-all system favor the two major parties.  </a:t>
            </a:r>
          </a:p>
          <a:p>
            <a:pPr>
              <a:lnSpc>
                <a:spcPct val="80000"/>
              </a:lnSpc>
            </a:pPr>
            <a:r>
              <a:rPr lang="en-US" altLang="en-US" sz="2400" dirty="0">
                <a:solidFill>
                  <a:schemeClr val="accent2"/>
                </a:solidFill>
              </a:rPr>
              <a:t>Ideological Consensus.</a:t>
            </a:r>
            <a:r>
              <a:rPr lang="en-US" altLang="en-US" sz="2400" dirty="0"/>
              <a:t> Most Americans have a general agreement on fundamental matters and are moderates.  Most citizens are neither extremely liberal or extremely conservative.</a:t>
            </a:r>
          </a:p>
        </p:txBody>
      </p:sp>
      <p:pic>
        <p:nvPicPr>
          <p:cNvPr id="80900" name="Picture 4">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0901" name="Picture 5">
            <a:hlinkClick r:id="rId4" action="ppaction://hlinksldjump"/>
          </p:cNvPr>
          <p:cNvPicPr>
            <a:picLocks noChangeAspect="1" noChangeArrowheads="1"/>
          </p:cNvPicPr>
          <p:nvPr/>
        </p:nvPicPr>
        <p:blipFill>
          <a:blip r:embed="rId3" cstate="print"/>
          <a:srcRect/>
          <a:stretch>
            <a:fillRect/>
          </a:stretch>
        </p:blipFill>
        <p:spPr bwMode="auto">
          <a:xfrm>
            <a:off x="3778250" y="6172200"/>
            <a:ext cx="647700" cy="444500"/>
          </a:xfrm>
          <a:prstGeom prst="rect">
            <a:avLst/>
          </a:prstGeom>
          <a:noFill/>
        </p:spPr>
      </p:pic>
      <p:pic>
        <p:nvPicPr>
          <p:cNvPr id="80902" name="Picture 6">
            <a:hlinkClick r:id="rId5"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pic>
        <p:nvPicPr>
          <p:cNvPr id="80903" name="Picture 7">
            <a:hlinkClick r:id="rId6" action="ppaction://hlinksldjump"/>
          </p:cNvPr>
          <p:cNvPicPr>
            <a:picLocks noChangeAspect="1" noChangeArrowheads="1"/>
          </p:cNvPicPr>
          <p:nvPr/>
        </p:nvPicPr>
        <p:blipFill>
          <a:blip r:embed="rId3" cstate="print"/>
          <a:srcRect/>
          <a:stretch>
            <a:fillRect/>
          </a:stretch>
        </p:blipFill>
        <p:spPr bwMode="auto">
          <a:xfrm>
            <a:off x="54038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dissolve">
                                      <p:cBhvr>
                                        <p:cTn id="7" dur="500"/>
                                        <p:tgtEl>
                                          <p:spTgt spid="808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899">
                                            <p:txEl>
                                              <p:pRg st="1" end="1"/>
                                            </p:txEl>
                                          </p:spTgt>
                                        </p:tgtEl>
                                        <p:attrNameLst>
                                          <p:attrName>style.visibility</p:attrName>
                                        </p:attrNameLst>
                                      </p:cBhvr>
                                      <p:to>
                                        <p:strVal val="visible"/>
                                      </p:to>
                                    </p:set>
                                    <p:animEffect transition="in" filter="dissolve">
                                      <p:cBhvr>
                                        <p:cTn id="12" dur="500"/>
                                        <p:tgtEl>
                                          <p:spTgt spid="808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0899">
                                            <p:txEl>
                                              <p:pRg st="2" end="2"/>
                                            </p:txEl>
                                          </p:spTgt>
                                        </p:tgtEl>
                                        <p:attrNameLst>
                                          <p:attrName>style.visibility</p:attrName>
                                        </p:attrNameLst>
                                      </p:cBhvr>
                                      <p:to>
                                        <p:strVal val="visible"/>
                                      </p:to>
                                    </p:set>
                                    <p:animEffect transition="in" filter="dissolve">
                                      <p:cBhvr>
                                        <p:cTn id="17" dur="5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Figure 8.1</a:t>
            </a:r>
          </a:p>
        </p:txBody>
      </p:sp>
      <p:sp>
        <p:nvSpPr>
          <p:cNvPr id="119810" name="Rectangle 2"/>
          <p:cNvSpPr>
            <a:spLocks noGrp="1" noChangeArrowheads="1"/>
          </p:cNvSpPr>
          <p:nvPr>
            <p:ph type="title"/>
          </p:nvPr>
        </p:nvSpPr>
        <p:spPr/>
        <p:txBody>
          <a:bodyPr/>
          <a:lstStyle/>
          <a:p>
            <a:r>
              <a:rPr lang="en-US"/>
              <a:t>Distribution of Political Views</a:t>
            </a:r>
          </a:p>
        </p:txBody>
      </p:sp>
      <p:graphicFrame>
        <p:nvGraphicFramePr>
          <p:cNvPr id="119812" name="Object 4"/>
          <p:cNvGraphicFramePr>
            <a:graphicFrameLocks noGrp="1" noChangeAspect="1"/>
          </p:cNvGraphicFramePr>
          <p:nvPr>
            <p:ph sz="half" idx="2"/>
          </p:nvPr>
        </p:nvGraphicFramePr>
        <p:xfrm>
          <a:off x="1371600" y="2362200"/>
          <a:ext cx="6172200" cy="2982913"/>
        </p:xfrm>
        <a:graphic>
          <a:graphicData uri="http://schemas.openxmlformats.org/presentationml/2006/ole">
            <mc:AlternateContent xmlns:mc="http://schemas.openxmlformats.org/markup-compatibility/2006">
              <mc:Choice xmlns:v="urn:schemas-microsoft-com:vml" Requires="v">
                <p:oleObj spid="_x0000_s119822" name="Photo Editor Photo" r:id="rId3" imgW="4552381" imgH="2200582" progId="">
                  <p:embed/>
                </p:oleObj>
              </mc:Choice>
              <mc:Fallback>
                <p:oleObj name="Photo Editor Photo" r:id="rId3" imgW="4552381" imgH="2200582" progId="">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2362200"/>
                        <a:ext cx="6172200" cy="298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9815" name="Text Box 7"/>
          <p:cNvSpPr txBox="1">
            <a:spLocks noChangeArrowheads="1"/>
          </p:cNvSpPr>
          <p:nvPr/>
        </p:nvSpPr>
        <p:spPr bwMode="auto">
          <a:xfrm>
            <a:off x="2270125" y="1708150"/>
            <a:ext cx="4816475" cy="366713"/>
          </a:xfrm>
          <a:prstGeom prst="rect">
            <a:avLst/>
          </a:prstGeom>
          <a:noFill/>
          <a:ln w="9525">
            <a:noFill/>
            <a:miter lim="800000"/>
            <a:headEnd/>
            <a:tailEnd/>
          </a:ln>
          <a:effectLst/>
        </p:spPr>
        <p:txBody>
          <a:bodyPr>
            <a:spAutoFit/>
          </a:bodyPr>
          <a:lstStyle/>
          <a:p>
            <a:endParaRPr lang="en-US"/>
          </a:p>
        </p:txBody>
      </p:sp>
      <p:sp>
        <p:nvSpPr>
          <p:cNvPr id="119817" name="Text Box 9"/>
          <p:cNvSpPr txBox="1">
            <a:spLocks noChangeArrowheads="1"/>
          </p:cNvSpPr>
          <p:nvPr/>
        </p:nvSpPr>
        <p:spPr bwMode="auto">
          <a:xfrm>
            <a:off x="2667000" y="1555750"/>
            <a:ext cx="4648200" cy="366713"/>
          </a:xfrm>
          <a:prstGeom prst="rect">
            <a:avLst/>
          </a:prstGeom>
          <a:noFill/>
          <a:ln w="9525">
            <a:noFill/>
            <a:miter lim="800000"/>
            <a:headEnd/>
            <a:tailEnd/>
          </a:ln>
          <a:effectLst/>
        </p:spPr>
        <p:txBody>
          <a:bodyPr>
            <a:spAutoFit/>
          </a:bodyPr>
          <a:lstStyle/>
          <a:p>
            <a:endParaRPr lang="en-US"/>
          </a:p>
        </p:txBody>
      </p:sp>
      <p:sp>
        <p:nvSpPr>
          <p:cNvPr id="119818" name="Text Box 10"/>
          <p:cNvSpPr txBox="1">
            <a:spLocks noChangeArrowheads="1"/>
          </p:cNvSpPr>
          <p:nvPr/>
        </p:nvSpPr>
        <p:spPr bwMode="auto">
          <a:xfrm>
            <a:off x="1828800" y="1631950"/>
            <a:ext cx="5334000" cy="366713"/>
          </a:xfrm>
          <a:prstGeom prst="rect">
            <a:avLst/>
          </a:prstGeom>
          <a:noFill/>
          <a:ln w="9525">
            <a:noFill/>
            <a:miter lim="800000"/>
            <a:headEnd/>
            <a:tailEnd/>
          </a:ln>
          <a:effectLst/>
        </p:spPr>
        <p:txBody>
          <a:bodyPr>
            <a:spAutoFit/>
          </a:bodyPr>
          <a:lstStyle/>
          <a:p>
            <a:r>
              <a:rPr lang="en-US"/>
              <a:t>Most voters are “middle of the road” voters</a:t>
            </a:r>
          </a:p>
        </p:txBody>
      </p:sp>
    </p:spTree>
  </p:cSld>
  <p:clrMapOvr>
    <a:masterClrMapping/>
  </p:clrMapOvr>
  <p:transition spd="med">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t>Multiparty Systems</a:t>
            </a:r>
          </a:p>
        </p:txBody>
      </p:sp>
      <p:sp>
        <p:nvSpPr>
          <p:cNvPr id="81923" name="Rectangle 3"/>
          <p:cNvSpPr>
            <a:spLocks noGrp="1" noChangeArrowheads="1"/>
          </p:cNvSpPr>
          <p:nvPr>
            <p:ph type="body" sz="half" idx="1"/>
          </p:nvPr>
        </p:nvSpPr>
        <p:spPr>
          <a:xfrm>
            <a:off x="457200" y="2135188"/>
            <a:ext cx="4033838" cy="3995737"/>
          </a:xfrm>
        </p:spPr>
        <p:txBody>
          <a:bodyPr/>
          <a:lstStyle/>
          <a:p>
            <a:pPr>
              <a:lnSpc>
                <a:spcPct val="80000"/>
              </a:lnSpc>
              <a:buFont typeface="Wingdings" charset="2"/>
              <a:buNone/>
            </a:pPr>
            <a:r>
              <a:rPr lang="en-US" altLang="en-US">
                <a:solidFill>
                  <a:schemeClr val="accent2"/>
                </a:solidFill>
              </a:rPr>
              <a:t>Advantages</a:t>
            </a:r>
            <a:endParaRPr lang="en-US" altLang="en-US"/>
          </a:p>
          <a:p>
            <a:pPr>
              <a:lnSpc>
                <a:spcPct val="80000"/>
              </a:lnSpc>
            </a:pPr>
            <a:r>
              <a:rPr lang="en-US" altLang="en-US"/>
              <a:t>Provides broader representation of the people.</a:t>
            </a:r>
          </a:p>
          <a:p>
            <a:pPr>
              <a:lnSpc>
                <a:spcPct val="80000"/>
              </a:lnSpc>
            </a:pPr>
            <a:r>
              <a:rPr lang="en-US" altLang="en-US"/>
              <a:t>More responsive to the will of the people.</a:t>
            </a:r>
          </a:p>
          <a:p>
            <a:pPr>
              <a:lnSpc>
                <a:spcPct val="80000"/>
              </a:lnSpc>
            </a:pPr>
            <a:r>
              <a:rPr lang="en-US" altLang="en-US"/>
              <a:t>Give voters more choices at the polls.</a:t>
            </a:r>
          </a:p>
          <a:p>
            <a:pPr>
              <a:lnSpc>
                <a:spcPct val="80000"/>
              </a:lnSpc>
            </a:pPr>
            <a:endParaRPr lang="en-US" altLang="en-US"/>
          </a:p>
        </p:txBody>
      </p:sp>
      <p:sp>
        <p:nvSpPr>
          <p:cNvPr id="81924" name="Rectangle 4"/>
          <p:cNvSpPr>
            <a:spLocks noGrp="1" noChangeArrowheads="1"/>
          </p:cNvSpPr>
          <p:nvPr>
            <p:ph type="body" sz="half" idx="2"/>
          </p:nvPr>
        </p:nvSpPr>
        <p:spPr>
          <a:xfrm>
            <a:off x="4652963" y="2166938"/>
            <a:ext cx="4033837" cy="3963987"/>
          </a:xfrm>
        </p:spPr>
        <p:txBody>
          <a:bodyPr/>
          <a:lstStyle/>
          <a:p>
            <a:pPr>
              <a:lnSpc>
                <a:spcPct val="90000"/>
              </a:lnSpc>
              <a:buFont typeface="Wingdings" charset="2"/>
              <a:buNone/>
            </a:pPr>
            <a:r>
              <a:rPr lang="en-US" altLang="en-US">
                <a:solidFill>
                  <a:schemeClr val="accent2"/>
                </a:solidFill>
              </a:rPr>
              <a:t>Disadvantages</a:t>
            </a:r>
            <a:r>
              <a:rPr lang="en-US" altLang="en-US"/>
              <a:t> </a:t>
            </a:r>
          </a:p>
          <a:p>
            <a:pPr>
              <a:lnSpc>
                <a:spcPct val="90000"/>
              </a:lnSpc>
            </a:pPr>
            <a:r>
              <a:rPr lang="en-US" altLang="en-US"/>
              <a:t>Cause parties to form coalitions, which can dissolve easily.</a:t>
            </a:r>
          </a:p>
          <a:p>
            <a:pPr>
              <a:lnSpc>
                <a:spcPct val="90000"/>
              </a:lnSpc>
            </a:pPr>
            <a:r>
              <a:rPr lang="en-US" altLang="en-US"/>
              <a:t>Failure of coalitions can cause instability in government.</a:t>
            </a:r>
          </a:p>
        </p:txBody>
      </p:sp>
      <p:pic>
        <p:nvPicPr>
          <p:cNvPr id="81925" name="Picture 5">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1926" name="Picture 6">
            <a:hlinkClick r:id="rId4" action="ppaction://hlinksldjump"/>
          </p:cNvPr>
          <p:cNvPicPr>
            <a:picLocks noChangeAspect="1" noChangeArrowheads="1"/>
          </p:cNvPicPr>
          <p:nvPr/>
        </p:nvPicPr>
        <p:blipFill>
          <a:blip r:embed="rId3" cstate="print"/>
          <a:srcRect/>
          <a:stretch>
            <a:fillRect/>
          </a:stretch>
        </p:blipFill>
        <p:spPr bwMode="auto">
          <a:xfrm>
            <a:off x="3778250" y="6172200"/>
            <a:ext cx="647700" cy="444500"/>
          </a:xfrm>
          <a:prstGeom prst="rect">
            <a:avLst/>
          </a:prstGeom>
          <a:noFill/>
        </p:spPr>
      </p:pic>
      <p:pic>
        <p:nvPicPr>
          <p:cNvPr id="81927" name="Picture 7">
            <a:hlinkClick r:id="rId5"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pic>
        <p:nvPicPr>
          <p:cNvPr id="81928" name="Picture 8">
            <a:hlinkClick r:id="rId6" action="ppaction://hlinksldjump"/>
          </p:cNvPr>
          <p:cNvPicPr>
            <a:picLocks noChangeAspect="1" noChangeArrowheads="1"/>
          </p:cNvPicPr>
          <p:nvPr/>
        </p:nvPicPr>
        <p:blipFill>
          <a:blip r:embed="rId3" cstate="print"/>
          <a:srcRect/>
          <a:stretch>
            <a:fillRect/>
          </a:stretch>
        </p:blipFill>
        <p:spPr bwMode="auto">
          <a:xfrm>
            <a:off x="54038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dissolve">
                                      <p:cBhvr>
                                        <p:cTn id="7" dur="500"/>
                                        <p:tgtEl>
                                          <p:spTgt spid="81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23">
                                            <p:txEl>
                                              <p:pRg st="1" end="1"/>
                                            </p:txEl>
                                          </p:spTgt>
                                        </p:tgtEl>
                                        <p:attrNameLst>
                                          <p:attrName>style.visibility</p:attrName>
                                        </p:attrNameLst>
                                      </p:cBhvr>
                                      <p:to>
                                        <p:strVal val="visible"/>
                                      </p:to>
                                    </p:set>
                                    <p:animEffect transition="in" filter="dissolve">
                                      <p:cBhvr>
                                        <p:cTn id="12" dur="500"/>
                                        <p:tgtEl>
                                          <p:spTgt spid="81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23">
                                            <p:txEl>
                                              <p:pRg st="2" end="2"/>
                                            </p:txEl>
                                          </p:spTgt>
                                        </p:tgtEl>
                                        <p:attrNameLst>
                                          <p:attrName>style.visibility</p:attrName>
                                        </p:attrNameLst>
                                      </p:cBhvr>
                                      <p:to>
                                        <p:strVal val="visible"/>
                                      </p:to>
                                    </p:set>
                                    <p:animEffect transition="in" filter="dissolve">
                                      <p:cBhvr>
                                        <p:cTn id="17" dur="500"/>
                                        <p:tgtEl>
                                          <p:spTgt spid="81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23">
                                            <p:txEl>
                                              <p:pRg st="3" end="3"/>
                                            </p:txEl>
                                          </p:spTgt>
                                        </p:tgtEl>
                                        <p:attrNameLst>
                                          <p:attrName>style.visibility</p:attrName>
                                        </p:attrNameLst>
                                      </p:cBhvr>
                                      <p:to>
                                        <p:strVal val="visible"/>
                                      </p:to>
                                    </p:set>
                                    <p:animEffect transition="in" filter="dissolve">
                                      <p:cBhvr>
                                        <p:cTn id="22" dur="500"/>
                                        <p:tgtEl>
                                          <p:spTgt spid="819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1924">
                                            <p:txEl>
                                              <p:pRg st="0" end="0"/>
                                            </p:txEl>
                                          </p:spTgt>
                                        </p:tgtEl>
                                        <p:attrNameLst>
                                          <p:attrName>style.visibility</p:attrName>
                                        </p:attrNameLst>
                                      </p:cBhvr>
                                      <p:to>
                                        <p:strVal val="visible"/>
                                      </p:to>
                                    </p:set>
                                    <p:animEffect transition="in" filter="dissolve">
                                      <p:cBhvr>
                                        <p:cTn id="27" dur="500"/>
                                        <p:tgtEl>
                                          <p:spTgt spid="8192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1924">
                                            <p:txEl>
                                              <p:pRg st="1" end="1"/>
                                            </p:txEl>
                                          </p:spTgt>
                                        </p:tgtEl>
                                        <p:attrNameLst>
                                          <p:attrName>style.visibility</p:attrName>
                                        </p:attrNameLst>
                                      </p:cBhvr>
                                      <p:to>
                                        <p:strVal val="visible"/>
                                      </p:to>
                                    </p:set>
                                    <p:animEffect transition="in" filter="dissolve">
                                      <p:cBhvr>
                                        <p:cTn id="32" dur="500"/>
                                        <p:tgtEl>
                                          <p:spTgt spid="8192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1924">
                                            <p:txEl>
                                              <p:pRg st="2" end="2"/>
                                            </p:txEl>
                                          </p:spTgt>
                                        </p:tgtEl>
                                        <p:attrNameLst>
                                          <p:attrName>style.visibility</p:attrName>
                                        </p:attrNameLst>
                                      </p:cBhvr>
                                      <p:to>
                                        <p:strVal val="visible"/>
                                      </p:to>
                                    </p:set>
                                    <p:animEffect transition="in" filter="dissolve">
                                      <p:cBhvr>
                                        <p:cTn id="37" dur="500"/>
                                        <p:tgtEl>
                                          <p:spTgt spid="819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P spid="81924"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t>Party Membership Patterns</a:t>
            </a:r>
          </a:p>
        </p:txBody>
      </p:sp>
      <p:sp>
        <p:nvSpPr>
          <p:cNvPr id="82947" name="Rectangle 3"/>
          <p:cNvSpPr>
            <a:spLocks noGrp="1" noChangeArrowheads="1"/>
          </p:cNvSpPr>
          <p:nvPr>
            <p:ph type="body" idx="1"/>
          </p:nvPr>
        </p:nvSpPr>
        <p:spPr>
          <a:xfrm>
            <a:off x="425450" y="1231900"/>
            <a:ext cx="6948488" cy="447675"/>
          </a:xfrm>
        </p:spPr>
        <p:txBody>
          <a:bodyPr/>
          <a:lstStyle/>
          <a:p>
            <a:pPr marL="0" indent="0">
              <a:buFont typeface="Wingdings" charset="2"/>
              <a:buNone/>
            </a:pPr>
            <a:r>
              <a:rPr lang="en-US" altLang="en-US"/>
              <a:t>Factors that can influence party membership:</a:t>
            </a:r>
          </a:p>
        </p:txBody>
      </p:sp>
      <p:sp>
        <p:nvSpPr>
          <p:cNvPr id="82948" name="AutoShape 4"/>
          <p:cNvSpPr>
            <a:spLocks noChangeArrowheads="1"/>
          </p:cNvSpPr>
          <p:nvPr/>
        </p:nvSpPr>
        <p:spPr bwMode="auto">
          <a:xfrm>
            <a:off x="457200" y="3276600"/>
            <a:ext cx="3354388" cy="442913"/>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Family</a:t>
            </a:r>
            <a:endParaRPr lang="en-US" altLang="en-US" b="1">
              <a:latin typeface="Arial" charset="0"/>
            </a:endParaRPr>
          </a:p>
        </p:txBody>
      </p:sp>
      <p:sp>
        <p:nvSpPr>
          <p:cNvPr id="82949" name="AutoShape 5"/>
          <p:cNvSpPr>
            <a:spLocks noChangeArrowheads="1"/>
          </p:cNvSpPr>
          <p:nvPr/>
        </p:nvSpPr>
        <p:spPr bwMode="auto">
          <a:xfrm>
            <a:off x="5410200" y="5715000"/>
            <a:ext cx="3354388" cy="442913"/>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Age</a:t>
            </a:r>
            <a:endParaRPr lang="en-US" altLang="en-US" b="1">
              <a:latin typeface="Arial" charset="0"/>
            </a:endParaRPr>
          </a:p>
        </p:txBody>
      </p:sp>
      <p:sp>
        <p:nvSpPr>
          <p:cNvPr id="82950" name="AutoShape 6"/>
          <p:cNvSpPr>
            <a:spLocks noChangeArrowheads="1"/>
          </p:cNvSpPr>
          <p:nvPr/>
        </p:nvSpPr>
        <p:spPr bwMode="auto">
          <a:xfrm>
            <a:off x="4419600" y="5181600"/>
            <a:ext cx="3354388" cy="442913"/>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Occupation</a:t>
            </a:r>
            <a:endParaRPr lang="en-US" altLang="en-US" b="1">
              <a:latin typeface="Arial" charset="0"/>
            </a:endParaRPr>
          </a:p>
        </p:txBody>
      </p:sp>
      <p:sp>
        <p:nvSpPr>
          <p:cNvPr id="82951" name="AutoShape 7"/>
          <p:cNvSpPr>
            <a:spLocks noChangeArrowheads="1"/>
          </p:cNvSpPr>
          <p:nvPr/>
        </p:nvSpPr>
        <p:spPr bwMode="auto">
          <a:xfrm>
            <a:off x="3352800" y="4724400"/>
            <a:ext cx="3354388" cy="442913"/>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Religion</a:t>
            </a:r>
            <a:endParaRPr lang="en-US" altLang="en-US" b="1">
              <a:latin typeface="Arial" charset="0"/>
            </a:endParaRPr>
          </a:p>
        </p:txBody>
      </p:sp>
      <p:sp>
        <p:nvSpPr>
          <p:cNvPr id="82952" name="AutoShape 8"/>
          <p:cNvSpPr>
            <a:spLocks noChangeArrowheads="1"/>
          </p:cNvSpPr>
          <p:nvPr/>
        </p:nvSpPr>
        <p:spPr bwMode="auto">
          <a:xfrm>
            <a:off x="2590800" y="4267200"/>
            <a:ext cx="3354388" cy="442913"/>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Economic Status</a:t>
            </a:r>
            <a:endParaRPr lang="en-US" altLang="en-US" b="1">
              <a:latin typeface="Arial" charset="0"/>
            </a:endParaRPr>
          </a:p>
        </p:txBody>
      </p:sp>
      <p:sp>
        <p:nvSpPr>
          <p:cNvPr id="82953" name="AutoShape 9"/>
          <p:cNvSpPr>
            <a:spLocks noChangeArrowheads="1"/>
          </p:cNvSpPr>
          <p:nvPr/>
        </p:nvSpPr>
        <p:spPr bwMode="auto">
          <a:xfrm>
            <a:off x="1676400" y="3810000"/>
            <a:ext cx="3354388" cy="442913"/>
          </a:xfrm>
          <a:prstGeom prst="roundRect">
            <a:avLst>
              <a:gd name="adj" fmla="val 16667"/>
            </a:avLst>
          </a:prstGeom>
          <a:solidFill>
            <a:srgbClr val="7492CC"/>
          </a:solidFill>
          <a:ln w="9525">
            <a:solidFill>
              <a:srgbClr val="21399C"/>
            </a:solidFill>
            <a:miter lim="800000"/>
            <a:headEnd/>
            <a:tailEnd/>
          </a:ln>
          <a:effectLst>
            <a:outerShdw dist="71842" dir="2700000" algn="ctr" rotWithShape="0">
              <a:schemeClr val="tx1"/>
            </a:outerShdw>
          </a:effectLst>
        </p:spPr>
        <p:txBody>
          <a:bodyPr anchor="ctr"/>
          <a:lstStyle/>
          <a:p>
            <a:pPr algn="ctr">
              <a:spcBef>
                <a:spcPct val="50000"/>
              </a:spcBef>
            </a:pPr>
            <a:r>
              <a:rPr lang="en-US" altLang="en-US" sz="2400" b="1">
                <a:latin typeface="Arial" charset="0"/>
              </a:rPr>
              <a:t>Major Events</a:t>
            </a:r>
            <a:endParaRPr lang="en-US" altLang="en-US" b="1">
              <a:latin typeface="Arial" charset="0"/>
            </a:endParaRPr>
          </a:p>
        </p:txBody>
      </p:sp>
      <p:pic>
        <p:nvPicPr>
          <p:cNvPr id="82954" name="Picture 10">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2955" name="Picture 11">
            <a:hlinkClick r:id="rId4" action="ppaction://hlinksldjump"/>
          </p:cNvPr>
          <p:cNvPicPr>
            <a:picLocks noChangeAspect="1" noChangeArrowheads="1"/>
          </p:cNvPicPr>
          <p:nvPr/>
        </p:nvPicPr>
        <p:blipFill>
          <a:blip r:embed="rId3" cstate="print"/>
          <a:srcRect/>
          <a:stretch>
            <a:fillRect/>
          </a:stretch>
        </p:blipFill>
        <p:spPr bwMode="auto">
          <a:xfrm>
            <a:off x="3778250" y="6172200"/>
            <a:ext cx="647700" cy="444500"/>
          </a:xfrm>
          <a:prstGeom prst="rect">
            <a:avLst/>
          </a:prstGeom>
          <a:noFill/>
        </p:spPr>
      </p:pic>
      <p:pic>
        <p:nvPicPr>
          <p:cNvPr id="82956" name="Picture 12">
            <a:hlinkClick r:id="rId5" action="ppaction://hlinksldjump"/>
          </p:cNvPr>
          <p:cNvPicPr>
            <a:picLocks noChangeAspect="1" noChangeArrowheads="1"/>
          </p:cNvPicPr>
          <p:nvPr/>
        </p:nvPicPr>
        <p:blipFill>
          <a:blip r:embed="rId3" cstate="print"/>
          <a:srcRect/>
          <a:stretch>
            <a:fillRect/>
          </a:stretch>
        </p:blipFill>
        <p:spPr bwMode="auto">
          <a:xfrm>
            <a:off x="4591050" y="6172200"/>
            <a:ext cx="647700" cy="444500"/>
          </a:xfrm>
          <a:prstGeom prst="rect">
            <a:avLst/>
          </a:prstGeom>
          <a:noFill/>
        </p:spPr>
      </p:pic>
      <p:pic>
        <p:nvPicPr>
          <p:cNvPr id="82957" name="Picture 13">
            <a:hlinkClick r:id="rId6" action="ppaction://hlinksldjump"/>
          </p:cNvPr>
          <p:cNvPicPr>
            <a:picLocks noChangeAspect="1" noChangeArrowheads="1"/>
          </p:cNvPicPr>
          <p:nvPr/>
        </p:nvPicPr>
        <p:blipFill>
          <a:blip r:embed="rId3" cstate="print"/>
          <a:srcRect/>
          <a:stretch>
            <a:fillRect/>
          </a:stretch>
        </p:blipFill>
        <p:spPr bwMode="auto">
          <a:xfrm>
            <a:off x="54038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29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29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29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29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2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animBg="1" autoUpdateAnimBg="0"/>
      <p:bldP spid="82949" grpId="0" animBg="1" autoUpdateAnimBg="0"/>
      <p:bldP spid="82950" grpId="0" animBg="1" autoUpdateAnimBg="0"/>
      <p:bldP spid="82951" grpId="0" animBg="1" autoUpdateAnimBg="0"/>
      <p:bldP spid="82952" grpId="0" animBg="1" autoUpdateAnimBg="0"/>
      <p:bldP spid="8295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t>Why Minor Parties Are Important</a:t>
            </a:r>
          </a:p>
        </p:txBody>
      </p:sp>
      <p:sp>
        <p:nvSpPr>
          <p:cNvPr id="84995" name="Rectangle 3"/>
          <p:cNvSpPr>
            <a:spLocks noGrp="1" noChangeArrowheads="1"/>
          </p:cNvSpPr>
          <p:nvPr>
            <p:ph type="body" idx="1"/>
          </p:nvPr>
        </p:nvSpPr>
        <p:spPr>
          <a:xfrm>
            <a:off x="533400" y="1752600"/>
            <a:ext cx="7772400" cy="4348163"/>
          </a:xfrm>
        </p:spPr>
        <p:txBody>
          <a:bodyPr/>
          <a:lstStyle/>
          <a:p>
            <a:pPr>
              <a:lnSpc>
                <a:spcPct val="80000"/>
              </a:lnSpc>
              <a:buFont typeface="Wingdings" charset="2"/>
              <a:buNone/>
            </a:pPr>
            <a:r>
              <a:rPr lang="en-US" altLang="en-US" sz="2000"/>
              <a:t>Minor parties play several important roles:</a:t>
            </a:r>
          </a:p>
          <a:p>
            <a:pPr>
              <a:lnSpc>
                <a:spcPct val="80000"/>
              </a:lnSpc>
              <a:buFont typeface="Wingdings" charset="2"/>
              <a:buNone/>
            </a:pPr>
            <a:r>
              <a:rPr lang="en-US" altLang="en-US" sz="2000">
                <a:solidFill>
                  <a:schemeClr val="accent2"/>
                </a:solidFill>
              </a:rPr>
              <a:t>“Spoiler Role”</a:t>
            </a:r>
            <a:r>
              <a:rPr lang="en-US" altLang="en-US" sz="2000"/>
              <a:t> </a:t>
            </a:r>
          </a:p>
          <a:p>
            <a:pPr>
              <a:lnSpc>
                <a:spcPct val="80000"/>
              </a:lnSpc>
            </a:pPr>
            <a:r>
              <a:rPr lang="en-US" altLang="en-US" sz="2000"/>
              <a:t>Minor party candidates can pull decisive votes away from one of the major parties’ candidates, especially if the minor party candidate is from a splinter party.  Ralph Nader had this effect in the 2000 election and probably cost Gore the election.</a:t>
            </a:r>
          </a:p>
          <a:p>
            <a:pPr>
              <a:lnSpc>
                <a:spcPct val="80000"/>
              </a:lnSpc>
              <a:buFont typeface="Wingdings" charset="2"/>
              <a:buNone/>
            </a:pPr>
            <a:r>
              <a:rPr lang="en-US" altLang="en-US" sz="2000">
                <a:solidFill>
                  <a:schemeClr val="accent2"/>
                </a:solidFill>
              </a:rPr>
              <a:t>Critic</a:t>
            </a:r>
            <a:endParaRPr lang="en-US" altLang="en-US" sz="2000"/>
          </a:p>
          <a:p>
            <a:pPr>
              <a:lnSpc>
                <a:spcPct val="80000"/>
              </a:lnSpc>
            </a:pPr>
            <a:r>
              <a:rPr lang="en-US" altLang="en-US" sz="2000"/>
              <a:t>Minor parties, especially single-issue parties, often take stands on and draw attention to controversial issues.</a:t>
            </a:r>
          </a:p>
          <a:p>
            <a:pPr>
              <a:lnSpc>
                <a:spcPct val="80000"/>
              </a:lnSpc>
              <a:buFont typeface="Wingdings" charset="2"/>
              <a:buNone/>
            </a:pPr>
            <a:r>
              <a:rPr lang="en-US" altLang="en-US" sz="2000">
                <a:solidFill>
                  <a:schemeClr val="accent2"/>
                </a:solidFill>
              </a:rPr>
              <a:t>Innovator</a:t>
            </a:r>
            <a:endParaRPr lang="en-US" altLang="en-US" sz="2000"/>
          </a:p>
          <a:p>
            <a:pPr>
              <a:lnSpc>
                <a:spcPct val="80000"/>
              </a:lnSpc>
            </a:pPr>
            <a:r>
              <a:rPr lang="en-US" altLang="en-US" sz="2000"/>
              <a:t>Often, minor parties will draw attention to important issues and propose innovative solutions to problems.  If these proposals gain popular support, they are often integrated into the platforms of the two major parties.</a:t>
            </a:r>
          </a:p>
        </p:txBody>
      </p:sp>
      <p:pic>
        <p:nvPicPr>
          <p:cNvPr id="84996" name="Picture 4">
            <a:hlinkClick r:id="rId2" action="ppaction://hlinksldjump"/>
          </p:cNvPr>
          <p:cNvPicPr>
            <a:picLocks noChangeAspect="1" noChangeArrowheads="1"/>
          </p:cNvPicPr>
          <p:nvPr/>
        </p:nvPicPr>
        <p:blipFill>
          <a:blip r:embed="rId3" cstate="print"/>
          <a:srcRect/>
          <a:stretch>
            <a:fillRect/>
          </a:stretch>
        </p:blipFill>
        <p:spPr bwMode="auto">
          <a:xfrm>
            <a:off x="2152650" y="6184900"/>
            <a:ext cx="647700" cy="444500"/>
          </a:xfrm>
          <a:prstGeom prst="rect">
            <a:avLst/>
          </a:prstGeom>
          <a:noFill/>
        </p:spPr>
      </p:pic>
      <p:pic>
        <p:nvPicPr>
          <p:cNvPr id="84997" name="Picture 5">
            <a:hlinkClick r:id="rId4" action="ppaction://hlinksldjump"/>
          </p:cNvPr>
          <p:cNvPicPr>
            <a:picLocks noChangeAspect="1" noChangeArrowheads="1"/>
          </p:cNvPicPr>
          <p:nvPr/>
        </p:nvPicPr>
        <p:blipFill>
          <a:blip r:embed="rId3" cstate="print"/>
          <a:srcRect/>
          <a:stretch>
            <a:fillRect/>
          </a:stretch>
        </p:blipFill>
        <p:spPr bwMode="auto">
          <a:xfrm>
            <a:off x="2965450" y="6184900"/>
            <a:ext cx="647700" cy="444500"/>
          </a:xfrm>
          <a:prstGeom prst="rect">
            <a:avLst/>
          </a:prstGeom>
          <a:noFill/>
        </p:spPr>
      </p:pic>
      <p:pic>
        <p:nvPicPr>
          <p:cNvPr id="84998" name="Picture 6">
            <a:hlinkClick r:id="rId5" action="ppaction://hlinksldjump"/>
          </p:cNvPr>
          <p:cNvPicPr>
            <a:picLocks noChangeAspect="1" noChangeArrowheads="1"/>
          </p:cNvPicPr>
          <p:nvPr/>
        </p:nvPicPr>
        <p:blipFill>
          <a:blip r:embed="rId3" cstate="print"/>
          <a:srcRect/>
          <a:stretch>
            <a:fillRect/>
          </a:stretch>
        </p:blipFill>
        <p:spPr bwMode="auto">
          <a:xfrm>
            <a:off x="3765550" y="6184900"/>
            <a:ext cx="647700" cy="444500"/>
          </a:xfrm>
          <a:prstGeom prst="rect">
            <a:avLst/>
          </a:prstGeom>
          <a:noFill/>
        </p:spPr>
      </p:pic>
      <p:pic>
        <p:nvPicPr>
          <p:cNvPr id="84999" name="Picture 7">
            <a:hlinkClick r:id="rId6" action="ppaction://hlinksldjump"/>
          </p:cNvPr>
          <p:cNvPicPr>
            <a:picLocks noChangeAspect="1" noChangeArrowheads="1"/>
          </p:cNvPicPr>
          <p:nvPr/>
        </p:nvPicPr>
        <p:blipFill>
          <a:blip r:embed="rId3" cstate="print"/>
          <a:srcRect/>
          <a:stretch>
            <a:fillRect/>
          </a:stretch>
        </p:blipFill>
        <p:spPr bwMode="auto">
          <a:xfrm>
            <a:off x="5403850" y="6172200"/>
            <a:ext cx="647700" cy="44450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dissolve">
                                      <p:cBhvr>
                                        <p:cTn id="7" dur="500"/>
                                        <p:tgtEl>
                                          <p:spTgt spid="849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4995">
                                            <p:txEl>
                                              <p:pRg st="1" end="1"/>
                                            </p:txEl>
                                          </p:spTgt>
                                        </p:tgtEl>
                                        <p:attrNameLst>
                                          <p:attrName>style.visibility</p:attrName>
                                        </p:attrNameLst>
                                      </p:cBhvr>
                                      <p:to>
                                        <p:strVal val="visible"/>
                                      </p:to>
                                    </p:set>
                                    <p:animEffect transition="in" filter="dissolve">
                                      <p:cBhvr>
                                        <p:cTn id="12" dur="500"/>
                                        <p:tgtEl>
                                          <p:spTgt spid="849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4995">
                                            <p:txEl>
                                              <p:pRg st="2" end="2"/>
                                            </p:txEl>
                                          </p:spTgt>
                                        </p:tgtEl>
                                        <p:attrNameLst>
                                          <p:attrName>style.visibility</p:attrName>
                                        </p:attrNameLst>
                                      </p:cBhvr>
                                      <p:to>
                                        <p:strVal val="visible"/>
                                      </p:to>
                                    </p:set>
                                    <p:animEffect transition="in" filter="dissolve">
                                      <p:cBhvr>
                                        <p:cTn id="17" dur="500"/>
                                        <p:tgtEl>
                                          <p:spTgt spid="849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4995">
                                            <p:txEl>
                                              <p:pRg st="3" end="3"/>
                                            </p:txEl>
                                          </p:spTgt>
                                        </p:tgtEl>
                                        <p:attrNameLst>
                                          <p:attrName>style.visibility</p:attrName>
                                        </p:attrNameLst>
                                      </p:cBhvr>
                                      <p:to>
                                        <p:strVal val="visible"/>
                                      </p:to>
                                    </p:set>
                                    <p:animEffect transition="in" filter="dissolve">
                                      <p:cBhvr>
                                        <p:cTn id="22" dur="500"/>
                                        <p:tgtEl>
                                          <p:spTgt spid="849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animEffect transition="in" filter="dissolve">
                                      <p:cBhvr>
                                        <p:cTn id="27" dur="500"/>
                                        <p:tgtEl>
                                          <p:spTgt spid="849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4995">
                                            <p:txEl>
                                              <p:pRg st="5" end="5"/>
                                            </p:txEl>
                                          </p:spTgt>
                                        </p:tgtEl>
                                        <p:attrNameLst>
                                          <p:attrName>style.visibility</p:attrName>
                                        </p:attrNameLst>
                                      </p:cBhvr>
                                      <p:to>
                                        <p:strVal val="visible"/>
                                      </p:to>
                                    </p:set>
                                    <p:animEffect transition="in" filter="dissolve">
                                      <p:cBhvr>
                                        <p:cTn id="32" dur="500"/>
                                        <p:tgtEl>
                                          <p:spTgt spid="849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4995">
                                            <p:txEl>
                                              <p:pRg st="6" end="6"/>
                                            </p:txEl>
                                          </p:spTgt>
                                        </p:tgtEl>
                                        <p:attrNameLst>
                                          <p:attrName>style.visibility</p:attrName>
                                        </p:attrNameLst>
                                      </p:cBhvr>
                                      <p:to>
                                        <p:strVal val="visible"/>
                                      </p:to>
                                    </p:set>
                                    <p:animEffect transition="in" filter="dissolve">
                                      <p:cBhvr>
                                        <p:cTn id="37" dur="500"/>
                                        <p:tgtEl>
                                          <p:spTgt spid="849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41370</TotalTime>
  <Words>1515</Words>
  <Application>Microsoft Office PowerPoint</Application>
  <PresentationFormat>On-screen Show (4:3)</PresentationFormat>
  <Paragraphs>177</Paragraphs>
  <Slides>32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Verdana</vt:lpstr>
      <vt:lpstr>Wingdings</vt:lpstr>
      <vt:lpstr>Globe</vt:lpstr>
      <vt:lpstr>Photo Editor Photo</vt:lpstr>
      <vt:lpstr>PowerPoint Presentation</vt:lpstr>
      <vt:lpstr>Chapter 5,6,7 U.S. Government</vt:lpstr>
      <vt:lpstr>What Is a Party?</vt:lpstr>
      <vt:lpstr>What Do Parties Do? </vt:lpstr>
      <vt:lpstr>Why a Two-Party System?</vt:lpstr>
      <vt:lpstr>Distribution of Political Views</vt:lpstr>
      <vt:lpstr>Multiparty Systems</vt:lpstr>
      <vt:lpstr>Party Membership Patterns</vt:lpstr>
      <vt:lpstr>Why Minor Parties Are Important</vt:lpstr>
      <vt:lpstr>Hanging Chad</vt:lpstr>
      <vt:lpstr>The Decentralized Nature of the Parties   </vt:lpstr>
      <vt:lpstr>National Party Machinery  </vt:lpstr>
      <vt:lpstr>The Three Components of the Party</vt:lpstr>
      <vt:lpstr>The Future of Major Parties</vt:lpstr>
      <vt:lpstr>Political Participation and Awareness in America</vt:lpstr>
      <vt:lpstr>Important Question Chapter 5</vt:lpstr>
      <vt:lpstr>Nonvoters (idiot)</vt:lpstr>
      <vt:lpstr>Why People Do Not Vote</vt:lpstr>
      <vt:lpstr>Sociological Factors</vt:lpstr>
      <vt:lpstr>Psychological Factors</vt:lpstr>
      <vt:lpstr>PowerPoint Presentation</vt:lpstr>
      <vt:lpstr>Chapter 7 Steps To Be Elected (President)</vt:lpstr>
      <vt:lpstr>Types of Primaries</vt:lpstr>
      <vt:lpstr>Primaries Across the United States</vt:lpstr>
      <vt:lpstr>The National Convention</vt:lpstr>
      <vt:lpstr>The Administration of Elections</vt:lpstr>
      <vt:lpstr>Money and Elections</vt:lpstr>
      <vt:lpstr>Sources of Funding</vt:lpstr>
      <vt:lpstr>Regulating Campaign Financing</vt:lpstr>
      <vt:lpstr>The Federal Election Commission</vt:lpstr>
      <vt:lpstr>Political Action Committees (PACs)</vt:lpstr>
      <vt:lpstr>Loopholes in the Law</vt:lpstr>
    </vt:vector>
  </TitlesOfParts>
  <Company>Franklin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U.S. Government</dc:title>
  <dc:creator>camccaig</dc:creator>
  <cp:lastModifiedBy>Edwin Barber</cp:lastModifiedBy>
  <cp:revision>34</cp:revision>
  <dcterms:created xsi:type="dcterms:W3CDTF">2008-12-18T18:43:42Z</dcterms:created>
  <dcterms:modified xsi:type="dcterms:W3CDTF">2014-10-16T15:26:06Z</dcterms:modified>
</cp:coreProperties>
</file>