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handoutMasterIdLst>
    <p:handoutMasterId r:id="rId18"/>
  </p:handout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6" r:id="rId12"/>
    <p:sldId id="292" r:id="rId13"/>
    <p:sldId id="293" r:id="rId14"/>
    <p:sldId id="295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7BA73D0-AA7D-4FF2-B2D0-D8EE7499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9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E36333-C1EA-496B-B784-0AF07400D7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5/5/2014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chemeClr val="tx1"/>
                </a:solidFill>
              </a:rPr>
              <a:t>International Trade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Chapter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Foreign Currency Exchange is conducted by the major banks in the world.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/>
              <a:t>To buy imports from Mexico, a U.S. business would exchange $ for pesos on the foreign exchange market.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/>
              <a:t>This action would decrease the supply of pesos and increase the supply of $.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/>
              <a:t>As a result of this transaction, the $ would depreciate (more dollars) and the peso would appreciate (fewer pesos).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Foreign Exchange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Today $1 = 13 Pesos.  It takes $25 to buy a shirt that costs 325 pesos.</a:t>
            </a:r>
          </a:p>
          <a:p>
            <a:pPr>
              <a:defRPr/>
            </a:pPr>
            <a:r>
              <a:rPr lang="en-US" dirty="0" smtClean="0"/>
              <a:t>If in the future $1 =  14 pesos, the dollar has appreciated and the peso has depreciated, or the dollar buys MORE pesos.  With the appreciated dollar, it now takes $23.21 to buy the shirt priced at 325 pesos. 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Exchange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304800"/>
            <a:ext cx="909537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600" b="1" dirty="0">
                <a:cs typeface="Arial" charset="0"/>
              </a:rPr>
              <a:t>DETERMINANTS OF EXCHANGE RATES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62000" y="1295400"/>
            <a:ext cx="7772400" cy="28966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>
              <a:lnSpc>
                <a:spcPct val="95000"/>
              </a:lnSpc>
            </a:pPr>
            <a:r>
              <a:rPr lang="en-US" sz="3200" b="1" dirty="0">
                <a:cs typeface="Arial" charset="0"/>
              </a:rPr>
              <a:t>Changes in Tastes</a:t>
            </a:r>
          </a:p>
          <a:p>
            <a:pPr marL="457200" indent="-457200">
              <a:lnSpc>
                <a:spcPct val="95000"/>
              </a:lnSpc>
            </a:pPr>
            <a:r>
              <a:rPr lang="en-US" sz="3200" b="1" dirty="0">
                <a:cs typeface="Arial" charset="0"/>
              </a:rPr>
              <a:t>Relative Income Changes</a:t>
            </a:r>
          </a:p>
          <a:p>
            <a:pPr marL="457200" indent="-457200">
              <a:lnSpc>
                <a:spcPct val="95000"/>
              </a:lnSpc>
            </a:pPr>
            <a:r>
              <a:rPr lang="en-US" sz="3200" b="1" dirty="0">
                <a:cs typeface="Arial" charset="0"/>
              </a:rPr>
              <a:t>Relative Price Changes</a:t>
            </a:r>
          </a:p>
          <a:p>
            <a:pPr marL="795338" lvl="1" indent="-223838">
              <a:lnSpc>
                <a:spcPct val="95000"/>
              </a:lnSpc>
            </a:pPr>
            <a:r>
              <a:rPr lang="en-US" sz="3200" b="1" dirty="0">
                <a:cs typeface="Arial" charset="0"/>
              </a:rPr>
              <a:t>Purchasing Power Parity Theory</a:t>
            </a:r>
          </a:p>
          <a:p>
            <a:pPr marL="457200" indent="-457200">
              <a:lnSpc>
                <a:spcPct val="95000"/>
              </a:lnSpc>
            </a:pPr>
            <a:r>
              <a:rPr lang="en-US" sz="3200" b="1" dirty="0">
                <a:cs typeface="Arial" charset="0"/>
              </a:rPr>
              <a:t>Relative Interest Rates</a:t>
            </a:r>
          </a:p>
          <a:p>
            <a:pPr marL="457200" indent="-457200">
              <a:lnSpc>
                <a:spcPct val="95000"/>
              </a:lnSpc>
            </a:pPr>
            <a:r>
              <a:rPr lang="en-US" sz="3200" b="1" dirty="0">
                <a:cs typeface="Arial" charset="0"/>
              </a:rPr>
              <a:t>Speculation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09600" y="4572000"/>
            <a:ext cx="7743825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  <a:cs typeface="Arial" charset="0"/>
              </a:rPr>
              <a:t>**Flexible </a:t>
            </a:r>
            <a:r>
              <a:rPr lang="en-US" sz="2800" b="1" dirty="0" smtClean="0">
                <a:latin typeface="Arial" charset="0"/>
                <a:cs typeface="Arial" charset="0"/>
              </a:rPr>
              <a:t>(floating) exchange </a:t>
            </a:r>
            <a:r>
              <a:rPr lang="en-US" sz="2800" b="1" dirty="0">
                <a:latin typeface="Arial" charset="0"/>
                <a:cs typeface="Arial" charset="0"/>
              </a:rPr>
              <a:t>rates automatically adjust to eliminate balance of payments deficits or surpluses.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bldLvl="2" autoUpdateAnimBg="0"/>
      <p:bldP spid="593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143000" y="2057400"/>
            <a:ext cx="6969125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 i="1">
                <a:latin typeface="Arial" charset="0"/>
                <a:cs typeface="Arial" charset="0"/>
              </a:rPr>
              <a:t>American exports create a foreign</a:t>
            </a:r>
          </a:p>
          <a:p>
            <a:r>
              <a:rPr lang="en-US" sz="3200" b="1" i="1">
                <a:latin typeface="Arial" charset="0"/>
                <a:cs typeface="Arial" charset="0"/>
              </a:rPr>
              <a:t>demand for dollars which creates a</a:t>
            </a:r>
          </a:p>
          <a:p>
            <a:r>
              <a:rPr lang="en-US" sz="3200" b="1" i="1">
                <a:latin typeface="Arial" charset="0"/>
                <a:cs typeface="Arial" charset="0"/>
              </a:rPr>
              <a:t>supply of foreign currencies which</a:t>
            </a:r>
          </a:p>
          <a:p>
            <a:r>
              <a:rPr lang="en-US" sz="3200" b="1" i="1">
                <a:latin typeface="Arial" charset="0"/>
                <a:cs typeface="Arial" charset="0"/>
              </a:rPr>
              <a:t>are available to American buyers...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66800" y="4343400"/>
            <a:ext cx="6877050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 i="1">
                <a:latin typeface="Arial" charset="0"/>
                <a:cs typeface="Arial" charset="0"/>
              </a:rPr>
              <a:t>Financing an American export</a:t>
            </a:r>
          </a:p>
          <a:p>
            <a:r>
              <a:rPr lang="en-US" sz="3200" b="1" i="1">
                <a:latin typeface="Arial" charset="0"/>
                <a:cs typeface="Arial" charset="0"/>
              </a:rPr>
              <a:t>reduces the supply of foreign</a:t>
            </a:r>
          </a:p>
          <a:p>
            <a:r>
              <a:rPr lang="en-US" sz="3200" b="1" i="1">
                <a:latin typeface="Arial" charset="0"/>
                <a:cs typeface="Arial" charset="0"/>
              </a:rPr>
              <a:t>currencies available and increases</a:t>
            </a:r>
          </a:p>
          <a:p>
            <a:r>
              <a:rPr lang="en-US" sz="3200" b="1" i="1">
                <a:latin typeface="Arial" charset="0"/>
                <a:cs typeface="Arial" charset="0"/>
              </a:rPr>
              <a:t>the domestic money supply.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914400" y="685800"/>
            <a:ext cx="7002463" cy="563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>
                <a:cs typeface="Arial" charset="0"/>
              </a:rPr>
              <a:t>U.S. IMPORT TRANSACTION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62000" y="304800"/>
            <a:ext cx="7386638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800" b="1" dirty="0">
                <a:cs typeface="Arial" charset="0"/>
              </a:rPr>
              <a:t>INTERNATIONAL EXCHANGE-</a:t>
            </a:r>
            <a:br>
              <a:rPr lang="en-US" sz="3800" b="1" dirty="0">
                <a:cs typeface="Arial" charset="0"/>
              </a:rPr>
            </a:br>
            <a:r>
              <a:rPr lang="en-US" sz="3800" b="1" dirty="0">
                <a:cs typeface="Arial" charset="0"/>
              </a:rPr>
              <a:t>RATE SYSTEM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57200" y="1173162"/>
            <a:ext cx="8382000" cy="332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3600" b="1" dirty="0">
                <a:cs typeface="Arial" charset="0"/>
              </a:rPr>
              <a:t>Today we use a “Flexible” </a:t>
            </a:r>
            <a:r>
              <a:rPr lang="en-US" sz="3600" b="1" dirty="0" smtClean="0">
                <a:cs typeface="Arial" charset="0"/>
              </a:rPr>
              <a:t>exchange </a:t>
            </a:r>
            <a:r>
              <a:rPr lang="en-US" sz="3600" b="1" dirty="0">
                <a:cs typeface="Arial" charset="0"/>
              </a:rPr>
              <a:t>rate system.</a:t>
            </a:r>
          </a:p>
          <a:p>
            <a:r>
              <a:rPr lang="en-US" sz="3600" b="1" dirty="0">
                <a:cs typeface="Arial" charset="0"/>
              </a:rPr>
              <a:t>	The value of a currency </a:t>
            </a:r>
            <a:r>
              <a:rPr lang="en-US" sz="3600" b="1" dirty="0" smtClean="0">
                <a:cs typeface="Arial" charset="0"/>
              </a:rPr>
              <a:t>is </a:t>
            </a:r>
            <a:r>
              <a:rPr lang="en-US" sz="3600" b="1" dirty="0">
                <a:cs typeface="Arial" charset="0"/>
              </a:rPr>
              <a:t>adjusted </a:t>
            </a:r>
            <a:r>
              <a:rPr lang="en-US" sz="3600" b="1" dirty="0" smtClean="0">
                <a:cs typeface="Arial" charset="0"/>
              </a:rPr>
              <a:t>	based </a:t>
            </a:r>
            <a:r>
              <a:rPr lang="en-US" sz="3600" b="1" dirty="0">
                <a:cs typeface="Arial" charset="0"/>
              </a:rPr>
              <a:t>upon the </a:t>
            </a:r>
            <a:r>
              <a:rPr lang="en-US" sz="3600" b="1" dirty="0" smtClean="0">
                <a:cs typeface="Arial" charset="0"/>
              </a:rPr>
              <a:t>laws </a:t>
            </a:r>
            <a:r>
              <a:rPr lang="en-US" sz="3600" b="1" dirty="0">
                <a:cs typeface="Arial" charset="0"/>
              </a:rPr>
              <a:t>of supply and </a:t>
            </a:r>
            <a:r>
              <a:rPr lang="en-US" sz="3600" b="1" dirty="0" smtClean="0">
                <a:cs typeface="Arial" charset="0"/>
              </a:rPr>
              <a:t>	demand</a:t>
            </a:r>
            <a:r>
              <a:rPr lang="en-US" sz="3600" b="1" dirty="0">
                <a:cs typeface="Arial" charset="0"/>
              </a:rPr>
              <a:t>.</a:t>
            </a:r>
          </a:p>
          <a:p>
            <a:endParaRPr lang="en-US" sz="3200" b="1" dirty="0">
              <a:solidFill>
                <a:srgbClr val="FF9933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86200"/>
            <a:ext cx="86868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TV in Tokyo cost 52,500 what would it cost if the exchange rate was 110 = 100 US dollars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Clock in London sells for 200 what would it cost if the exchange rate was 1 = 1.62 US dollars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pair of blue jeans cost 29.99 in US. what would it cost if the exchange rate was </a:t>
            </a:r>
            <a:r>
              <a:rPr lang="en-US" sz="2400" dirty="0" smtClean="0"/>
              <a:t>1.00 = </a:t>
            </a:r>
            <a:r>
              <a:rPr lang="en-US" sz="2400" dirty="0" smtClean="0"/>
              <a:t>0.76 US dollars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6437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(52,500 / 110 = $477.27)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334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(200 X 1.62 = $324)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6096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(29.99 / 0.76 = $39.46)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9" grpId="0" uiExpand="1" build="p" autoUpdateAnimBg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5073650" y="3668713"/>
            <a:ext cx="0" cy="2392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 flipH="1">
            <a:off x="2179638" y="3656013"/>
            <a:ext cx="288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066800" y="457200"/>
            <a:ext cx="7319963" cy="53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700" b="1">
                <a:cs typeface="Arial" charset="0"/>
              </a:rPr>
              <a:t>THE MARKET FOR CURRENCY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676400" y="137160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7840663" y="6126163"/>
            <a:ext cx="417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903538" y="1465263"/>
            <a:ext cx="4221162" cy="42211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V="1">
            <a:off x="3094038" y="1368425"/>
            <a:ext cx="4175125" cy="432752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7281863" y="5475288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7329488" y="117633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3978275" y="1387475"/>
            <a:ext cx="22225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 dirty="0">
                <a:latin typeface="Arial" charset="0"/>
                <a:cs typeface="Arial" charset="0"/>
              </a:rPr>
              <a:t>EXCHANGE</a:t>
            </a:r>
          </a:p>
          <a:p>
            <a:pPr algn="ctr"/>
            <a:r>
              <a:rPr lang="en-US" sz="2400" b="1" dirty="0">
                <a:latin typeface="Arial" charset="0"/>
                <a:cs typeface="Arial" charset="0"/>
              </a:rPr>
              <a:t>RATE: $2 = £1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 rot="-5400000">
            <a:off x="-715962" y="3382962"/>
            <a:ext cx="38671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  <a:cs typeface="Arial" charset="0"/>
              </a:rPr>
              <a:t>Dollar price of one pound</a:t>
            </a: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3786188" y="6403975"/>
            <a:ext cx="29702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charset="0"/>
                <a:cs typeface="Arial" charset="0"/>
              </a:rPr>
              <a:t>Quantity of pounds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1752600" y="2252663"/>
            <a:ext cx="322263" cy="283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  <a:cs typeface="Arial" charset="0"/>
              </a:rPr>
              <a:t>3</a:t>
            </a:r>
          </a:p>
          <a:p>
            <a:endParaRPr lang="en-US" sz="2000" b="1">
              <a:latin typeface="Arial" charset="0"/>
              <a:cs typeface="Arial" charset="0"/>
            </a:endParaRPr>
          </a:p>
          <a:p>
            <a:endParaRPr lang="en-US" sz="2000" b="1">
              <a:latin typeface="Arial" charset="0"/>
              <a:cs typeface="Arial" charset="0"/>
            </a:endParaRPr>
          </a:p>
          <a:p>
            <a:endParaRPr lang="en-US" sz="2000" b="1">
              <a:latin typeface="Arial" charset="0"/>
              <a:cs typeface="Arial" charset="0"/>
            </a:endParaRPr>
          </a:p>
          <a:p>
            <a:r>
              <a:rPr lang="en-US" sz="2000" b="1">
                <a:latin typeface="Arial" charset="0"/>
                <a:cs typeface="Arial" charset="0"/>
              </a:rPr>
              <a:t>2</a:t>
            </a:r>
          </a:p>
          <a:p>
            <a:endParaRPr lang="en-US" sz="2000" b="1">
              <a:latin typeface="Arial" charset="0"/>
              <a:cs typeface="Arial" charset="0"/>
            </a:endParaRPr>
          </a:p>
          <a:p>
            <a:endParaRPr lang="en-US" sz="2000" b="1">
              <a:latin typeface="Arial" charset="0"/>
              <a:cs typeface="Arial" charset="0"/>
            </a:endParaRPr>
          </a:p>
          <a:p>
            <a:endParaRPr lang="en-US" sz="2000" b="1">
              <a:latin typeface="Arial" charset="0"/>
              <a:cs typeface="Arial" charset="0"/>
            </a:endParaRPr>
          </a:p>
          <a:p>
            <a:r>
              <a:rPr lang="en-US" sz="20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7599" name="AutoShape 15"/>
          <p:cNvSpPr>
            <a:spLocks noChangeArrowheads="1"/>
          </p:cNvSpPr>
          <p:nvPr/>
        </p:nvSpPr>
        <p:spPr bwMode="auto">
          <a:xfrm rot="-5400000">
            <a:off x="1857376" y="2601912"/>
            <a:ext cx="1460500" cy="346075"/>
          </a:xfrm>
          <a:prstGeom prst="rightArrow">
            <a:avLst>
              <a:gd name="adj1" fmla="val 50000"/>
              <a:gd name="adj2" fmla="val 211029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AutoShape 16"/>
          <p:cNvSpPr>
            <a:spLocks noChangeArrowheads="1"/>
          </p:cNvSpPr>
          <p:nvPr/>
        </p:nvSpPr>
        <p:spPr bwMode="auto">
          <a:xfrm rot="16200000" flipH="1">
            <a:off x="1857376" y="4421187"/>
            <a:ext cx="1460500" cy="346075"/>
          </a:xfrm>
          <a:prstGeom prst="rightArrow">
            <a:avLst>
              <a:gd name="adj1" fmla="val 50000"/>
              <a:gd name="adj2" fmla="val 211029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2703513" y="2924175"/>
            <a:ext cx="17367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  <a:cs typeface="Arial" charset="0"/>
              </a:rPr>
              <a:t>Dollar</a:t>
            </a:r>
          </a:p>
          <a:p>
            <a:r>
              <a:rPr lang="en-US" sz="2200" b="1" dirty="0">
                <a:latin typeface="Arial" charset="0"/>
                <a:cs typeface="Arial" charset="0"/>
              </a:rPr>
              <a:t>depreciates</a:t>
            </a: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2611438" y="3708400"/>
            <a:ext cx="173672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  <a:cs typeface="Arial" charset="0"/>
              </a:rPr>
              <a:t>Dollar</a:t>
            </a:r>
          </a:p>
          <a:p>
            <a:r>
              <a:rPr lang="en-US" sz="2200" b="1" dirty="0">
                <a:latin typeface="Arial" charset="0"/>
                <a:cs typeface="Arial" charset="0"/>
              </a:rPr>
              <a:t>appreciates</a:t>
            </a:r>
          </a:p>
        </p:txBody>
      </p:sp>
      <p:grpSp>
        <p:nvGrpSpPr>
          <p:cNvPr id="67603" name="Group 19"/>
          <p:cNvGrpSpPr>
            <a:grpSpLocks/>
          </p:cNvGrpSpPr>
          <p:nvPr/>
        </p:nvGrpSpPr>
        <p:grpSpPr bwMode="auto">
          <a:xfrm>
            <a:off x="2155825" y="1162050"/>
            <a:ext cx="5708650" cy="4941888"/>
            <a:chOff x="1057" y="588"/>
            <a:chExt cx="3596" cy="3113"/>
          </a:xfrm>
        </p:grpSpPr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1080" y="588"/>
              <a:ext cx="0" cy="311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1057" y="3684"/>
              <a:ext cx="35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87" grpId="0" animBg="1"/>
      <p:bldP spid="67588" grpId="0" autoUpdateAnimBg="0"/>
      <p:bldP spid="67589" grpId="0" autoUpdateAnimBg="0"/>
      <p:bldP spid="67590" grpId="0" autoUpdateAnimBg="0"/>
      <p:bldP spid="67591" grpId="0" animBg="1"/>
      <p:bldP spid="67592" grpId="0" animBg="1"/>
      <p:bldP spid="67593" grpId="0" autoUpdateAnimBg="0"/>
      <p:bldP spid="67594" grpId="0" autoUpdateAnimBg="0"/>
      <p:bldP spid="67595" grpId="0" autoUpdateAnimBg="0"/>
      <p:bldP spid="67596" grpId="0" autoUpdateAnimBg="0"/>
      <p:bldP spid="67597" grpId="0" autoUpdateAnimBg="0"/>
      <p:bldP spid="67598" grpId="0" autoUpdateAnimBg="0"/>
      <p:bldP spid="67599" grpId="0" animBg="1"/>
      <p:bldP spid="67600" grpId="0" animBg="1"/>
      <p:bldP spid="67601" grpId="0" autoUpdateAnimBg="0"/>
      <p:bldP spid="676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Why do countries trade?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Why does the total world output of goods increase as countries specialize and trade?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List and explain the reasons that restrict </a:t>
            </a:r>
            <a:r>
              <a:rPr lang="en-US" sz="2800" dirty="0" smtClean="0"/>
              <a:t>trade. What </a:t>
            </a:r>
            <a:r>
              <a:rPr lang="en-US" sz="2800" dirty="0" smtClean="0"/>
              <a:t>are the main arguments to restrict trade?  Which are the 2 legitimate reasons?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Explain how a currency appreciates and depreciates.  How does changes in value affect a countries exports and imports</a:t>
            </a:r>
            <a:r>
              <a:rPr lang="en-US" sz="2800" dirty="0" smtClean="0"/>
              <a:t>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What is the most favored nation clause and why do US trading partners want this designation?</a:t>
            </a:r>
            <a:endParaRPr lang="en-US" sz="2800" dirty="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Important Questions for Chapter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Exports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Imports			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Absolute advantage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Comparative advantage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Tariff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Quota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Most favored nation clause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World Trade Organization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NAFTA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Foreign exchange rate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Trade deficit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Trade surplus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 17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Factors of Production are widely dispersed around the world</a:t>
            </a:r>
          </a:p>
          <a:p>
            <a:pPr>
              <a:defRPr/>
            </a:pPr>
            <a:r>
              <a:rPr lang="en-US" dirty="0" smtClean="0"/>
              <a:t>Efficient production requires different combinations of technologies and resources</a:t>
            </a:r>
          </a:p>
          <a:p>
            <a:pPr>
              <a:defRPr/>
            </a:pPr>
            <a:r>
              <a:rPr lang="en-US" dirty="0" smtClean="0"/>
              <a:t>As a result, countries specialize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Why We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391400" cy="4267200"/>
          </a:xfrm>
        </p:spPr>
        <p:txBody>
          <a:bodyPr/>
          <a:lstStyle/>
          <a:p>
            <a:pPr marL="350838" indent="-350838">
              <a:defRPr/>
            </a:pPr>
            <a:r>
              <a:rPr lang="en-US" dirty="0" smtClean="0"/>
              <a:t>If a nation produced everything it consumed, it would not depend on any other nation for its livelihood.</a:t>
            </a:r>
          </a:p>
          <a:p>
            <a:pPr marL="350838" indent="-350838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dirty="0" smtClean="0"/>
              <a:t>Self-sufficiency sounds appealing, </a:t>
            </a:r>
          </a:p>
          <a:p>
            <a:pPr marL="350838" indent="-350838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dirty="0" smtClean="0"/>
              <a:t>Specialization and trade are concepts based on the principle of opportunity cost.</a:t>
            </a:r>
          </a:p>
          <a:p>
            <a:pPr marL="350838" indent="-350838">
              <a:spcBef>
                <a:spcPct val="0"/>
              </a:spcBef>
              <a:spcAft>
                <a:spcPct val="30000"/>
              </a:spcAft>
              <a:defRPr/>
            </a:pPr>
            <a:endParaRPr lang="en-US" dirty="0" smtClean="0"/>
          </a:p>
          <a:p>
            <a:pPr marL="350838" indent="-350838">
              <a:defRPr/>
            </a:pPr>
            <a:endParaRPr lang="en-US" dirty="0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3716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Benefits from Specialization and Trade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696200" cy="4953000"/>
          </a:xfrm>
        </p:spPr>
        <p:txBody>
          <a:bodyPr/>
          <a:lstStyle/>
          <a:p>
            <a:pPr marL="350838" indent="-350838">
              <a:defRPr/>
            </a:pPr>
            <a:r>
              <a:rPr lang="en-US" sz="2800" u="sng" dirty="0" smtClean="0"/>
              <a:t>Absolute Advantage</a:t>
            </a:r>
            <a:r>
              <a:rPr lang="en-US" sz="2800" dirty="0" smtClean="0"/>
              <a:t>: when a country is able to produce MORE of a good than another country. </a:t>
            </a:r>
          </a:p>
          <a:p>
            <a:pPr marL="350838" indent="-350838">
              <a:defRPr/>
            </a:pPr>
            <a:r>
              <a:rPr lang="en-US" sz="2800" u="sng" dirty="0" smtClean="0"/>
              <a:t>Comparative Advantage</a:t>
            </a:r>
            <a:r>
              <a:rPr lang="en-US" sz="2800" dirty="0" smtClean="0"/>
              <a:t>:  when a nation can produce a good more efficiently, or has a lower opportunity cost in producing a good. 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smtClean="0"/>
              <a:t>Comparative and Absolute</a:t>
            </a:r>
            <a:br>
              <a:rPr lang="en-US" sz="4000" smtClean="0"/>
            </a:br>
            <a:r>
              <a:rPr lang="en-US" sz="4000" smtClean="0"/>
              <a:t> Advantage</a:t>
            </a:r>
            <a:br>
              <a:rPr lang="en-US" sz="4000" smtClean="0"/>
            </a:br>
            <a:endParaRPr lang="en-US" sz="4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09600" y="1752600"/>
            <a:ext cx="8001000" cy="43986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125000"/>
              </a:lnSpc>
              <a:buFontTx/>
              <a:buChar char="•"/>
            </a:pPr>
            <a:r>
              <a:rPr lang="en-US" sz="2800" b="1" dirty="0">
                <a:cs typeface="Arial" charset="0"/>
              </a:rPr>
              <a:t>Tariffs – taxes on imports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en-US" sz="2800" b="1" dirty="0">
                <a:cs typeface="Arial" charset="0"/>
              </a:rPr>
              <a:t>Revenue tariffs – </a:t>
            </a:r>
          </a:p>
          <a:p>
            <a:pPr lvl="1">
              <a:lnSpc>
                <a:spcPct val="125000"/>
              </a:lnSpc>
              <a:buFontTx/>
              <a:buChar char="•"/>
            </a:pPr>
            <a:r>
              <a:rPr lang="en-US" sz="2800" b="1" dirty="0">
                <a:cs typeface="Arial" charset="0"/>
              </a:rPr>
              <a:t>Protective tariffs – </a:t>
            </a:r>
            <a:r>
              <a:rPr lang="en-US" sz="2800" b="1" dirty="0" smtClean="0">
                <a:cs typeface="Arial" charset="0"/>
              </a:rPr>
              <a:t>tax to protect domestic industries</a:t>
            </a:r>
            <a:endParaRPr lang="en-US" sz="2800" b="1" dirty="0">
              <a:cs typeface="Arial" charset="0"/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sz="2800" b="1" dirty="0">
                <a:cs typeface="Arial" charset="0"/>
              </a:rPr>
              <a:t>Import Quotas – 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sz="2800" b="1" dirty="0">
                <a:cs typeface="Arial" charset="0"/>
              </a:rPr>
              <a:t>Nontariff Barriers – administrative or bureaucratic “red tape</a:t>
            </a:r>
            <a:r>
              <a:rPr lang="en-US" sz="2800" b="1" dirty="0" smtClean="0">
                <a:cs typeface="Arial" charset="0"/>
              </a:rPr>
              <a:t>”</a:t>
            </a:r>
            <a:endParaRPr lang="en-US" sz="2800" b="1" dirty="0">
              <a:cs typeface="Arial" charset="0"/>
            </a:endParaRPr>
          </a:p>
          <a:p>
            <a:pPr>
              <a:lnSpc>
                <a:spcPct val="125000"/>
              </a:lnSpc>
            </a:pPr>
            <a:endParaRPr lang="en-US" sz="2800" b="1" dirty="0">
              <a:cs typeface="Arial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5800" y="838200"/>
            <a:ext cx="77819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b="1">
                <a:cs typeface="Arial" charset="0"/>
              </a:rPr>
              <a:t>Barriers to International Trade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  <p:bldP spid="532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57200" y="457200"/>
            <a:ext cx="845820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600" b="1" dirty="0">
                <a:latin typeface="+mj-lt"/>
                <a:cs typeface="Arial" charset="0"/>
              </a:rPr>
              <a:t>ARGUMENTS </a:t>
            </a:r>
            <a:r>
              <a:rPr lang="en-US" sz="3600" b="1" u="sng" dirty="0">
                <a:latin typeface="+mj-lt"/>
                <a:cs typeface="Arial" charset="0"/>
              </a:rPr>
              <a:t>FOR</a:t>
            </a:r>
            <a:r>
              <a:rPr lang="en-US" sz="3600" b="1" dirty="0">
                <a:latin typeface="+mj-lt"/>
                <a:cs typeface="Arial" charset="0"/>
              </a:rPr>
              <a:t> </a:t>
            </a:r>
            <a:r>
              <a:rPr lang="en-US" sz="3600" b="1" dirty="0" smtClean="0">
                <a:latin typeface="+mj-lt"/>
                <a:cs typeface="Arial" charset="0"/>
              </a:rPr>
              <a:t>PROTECTIONISM (Free traders)</a:t>
            </a:r>
            <a:endParaRPr lang="en-US" sz="3600" b="1" dirty="0">
              <a:latin typeface="+mj-lt"/>
              <a:cs typeface="Arial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85800" y="1676400"/>
            <a:ext cx="7543800" cy="4964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3200" b="1" dirty="0">
                <a:latin typeface="+mn-lt"/>
                <a:cs typeface="Arial" charset="0"/>
              </a:rPr>
              <a:t>National </a:t>
            </a:r>
            <a:r>
              <a:rPr lang="en-US" sz="3200" b="1" dirty="0" smtClean="0">
                <a:latin typeface="+mn-lt"/>
                <a:cs typeface="Arial" charset="0"/>
              </a:rPr>
              <a:t>Defense</a:t>
            </a: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3200" b="1" dirty="0" smtClean="0">
                <a:latin typeface="+mn-lt"/>
                <a:cs typeface="Arial" charset="0"/>
              </a:rPr>
              <a:t>Promoting Infant-Industry</a:t>
            </a: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3200" b="1" dirty="0">
                <a:latin typeface="+mn-lt"/>
                <a:cs typeface="Arial" charset="0"/>
              </a:rPr>
              <a:t>Protect Domestic Employment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3200" b="1" dirty="0">
                <a:latin typeface="+mn-lt"/>
                <a:cs typeface="Arial" charset="0"/>
              </a:rPr>
              <a:t>Keep money at home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3200" b="1" dirty="0">
                <a:latin typeface="+mn-lt"/>
                <a:cs typeface="Arial" charset="0"/>
              </a:rPr>
              <a:t>Diversification-For-Stability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endParaRPr lang="en-US" sz="3200" b="1" dirty="0">
              <a:latin typeface="+mn-lt"/>
              <a:cs typeface="Arial" charset="0"/>
            </a:endParaRP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en-US" sz="3200" b="1" dirty="0" smtClean="0">
                <a:latin typeface="+mn-lt"/>
                <a:cs typeface="Arial" charset="0"/>
              </a:rPr>
              <a:t>Protection-Against-Dumping</a:t>
            </a:r>
            <a:endParaRPr lang="en-US" sz="3200" b="1" dirty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533400"/>
            <a:ext cx="77819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b="1">
                <a:cs typeface="Arial" charset="0"/>
              </a:rPr>
              <a:t>FREE TRADE MOVEMENT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838200" y="1371600"/>
            <a:ext cx="7950200" cy="5159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28600" indent="-228600">
              <a:lnSpc>
                <a:spcPct val="110000"/>
              </a:lnSpc>
              <a:buFontTx/>
              <a:buChar char="•"/>
            </a:pPr>
            <a:r>
              <a:rPr lang="en-US" sz="3200" b="1">
                <a:cs typeface="Arial" charset="0"/>
              </a:rPr>
              <a:t>Smoot-Hawley Tariff Act, 1930</a:t>
            </a:r>
          </a:p>
          <a:p>
            <a:pPr marL="228600" indent="-228600">
              <a:lnSpc>
                <a:spcPct val="110000"/>
              </a:lnSpc>
              <a:buFontTx/>
              <a:buChar char="•"/>
            </a:pPr>
            <a:r>
              <a:rPr lang="en-US" sz="3200" b="1">
                <a:cs typeface="Arial" charset="0"/>
              </a:rPr>
              <a:t>Reciprocal Trade Agreements Act, 1934</a:t>
            </a:r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US" sz="3200" b="1">
                <a:cs typeface="Arial" charset="0"/>
              </a:rPr>
              <a:t>Generalized Reductions</a:t>
            </a:r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US" sz="3200" b="1">
                <a:cs typeface="Arial" charset="0"/>
              </a:rPr>
              <a:t>Most-Favored-Nation Clauses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3200" b="1">
                <a:latin typeface="Arial" charset="0"/>
                <a:cs typeface="Arial" charset="0"/>
              </a:rPr>
              <a:t>General Agreement on Tariffs and 	Trade (GATT), 1947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3200" b="1">
                <a:latin typeface="Arial" charset="0"/>
                <a:cs typeface="Arial" charset="0"/>
              </a:rPr>
              <a:t>World Trade Organization (WTO), 1990s (replaced GATT)</a:t>
            </a:r>
          </a:p>
          <a:p>
            <a:pPr marL="228600" indent="-228600" eaLnBrk="1" hangingPunct="1">
              <a:buFontTx/>
              <a:buChar char="•"/>
            </a:pPr>
            <a:r>
              <a:rPr lang="en-US" sz="3200" b="1">
                <a:latin typeface="Arial" charset="0"/>
                <a:cs typeface="Arial" charset="0"/>
              </a:rPr>
              <a:t>NAFTA (North American Free Trade Association)</a:t>
            </a:r>
            <a:endParaRPr lang="en-US" sz="3200" b="1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38200" y="1752600"/>
            <a:ext cx="7848600" cy="3500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34950" indent="-234950"/>
            <a:r>
              <a:rPr lang="en-US" sz="3200" b="1" dirty="0">
                <a:cs typeface="Arial" charset="0"/>
              </a:rPr>
              <a:t>Goals of the World Trade Organization (WTO)</a:t>
            </a:r>
          </a:p>
          <a:p>
            <a:pPr marL="627063" lvl="1" indent="-169863">
              <a:buFontTx/>
              <a:buChar char="•"/>
            </a:pPr>
            <a:r>
              <a:rPr lang="en-US" sz="3200" b="1" dirty="0">
                <a:cs typeface="Arial" charset="0"/>
              </a:rPr>
              <a:t>Reductions in Tariffs Worldwide</a:t>
            </a:r>
          </a:p>
          <a:p>
            <a:pPr marL="627063" lvl="1" indent="-169863">
              <a:buFontTx/>
              <a:buChar char="•"/>
            </a:pPr>
            <a:r>
              <a:rPr lang="en-US" sz="3200" b="1" dirty="0">
                <a:cs typeface="Arial" charset="0"/>
              </a:rPr>
              <a:t>New Rules to Promote Trade in Services</a:t>
            </a:r>
          </a:p>
          <a:p>
            <a:pPr marL="627063" lvl="1" indent="-169863">
              <a:buFontTx/>
              <a:buChar char="•"/>
            </a:pPr>
            <a:r>
              <a:rPr lang="en-US" sz="3200" b="1" dirty="0">
                <a:cs typeface="Arial" charset="0"/>
              </a:rPr>
              <a:t>Reduction in Agricultural Subsidies</a:t>
            </a:r>
          </a:p>
          <a:p>
            <a:pPr marL="627063" lvl="1" indent="-169863">
              <a:buFontTx/>
              <a:buChar char="•"/>
            </a:pPr>
            <a:r>
              <a:rPr lang="en-US" sz="3200" b="1" dirty="0">
                <a:cs typeface="Arial" charset="0"/>
              </a:rPr>
              <a:t>Intellectual Property Protections</a:t>
            </a:r>
          </a:p>
          <a:p>
            <a:pPr marL="627063" lvl="1" indent="-169863">
              <a:buFontTx/>
              <a:buChar char="•"/>
            </a:pPr>
            <a:r>
              <a:rPr lang="en-US" sz="3200" b="1" dirty="0">
                <a:cs typeface="Arial" charset="0"/>
              </a:rPr>
              <a:t>Phasing Out Textile Quotas and Tariffs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14400" y="762000"/>
            <a:ext cx="7385050" cy="561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100" b="1">
                <a:cs typeface="Arial" charset="0"/>
              </a:rPr>
              <a:t>THE WORLD TRADE ORGANIZATION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8355</TotalTime>
  <Words>681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International Trade Chapter 17</vt:lpstr>
      <vt:lpstr>Chap 17 Vocabulary</vt:lpstr>
      <vt:lpstr>Why We Trade</vt:lpstr>
      <vt:lpstr>Benefits from Specialization and Trade</vt:lpstr>
      <vt:lpstr>Comparative and Absolute  Advantage </vt:lpstr>
      <vt:lpstr>PowerPoint Presentation</vt:lpstr>
      <vt:lpstr>PowerPoint Presentation</vt:lpstr>
      <vt:lpstr>PowerPoint Presentation</vt:lpstr>
      <vt:lpstr>PowerPoint Presentation</vt:lpstr>
      <vt:lpstr>Foreign Exchange Markets</vt:lpstr>
      <vt:lpstr>Exchange Rates</vt:lpstr>
      <vt:lpstr>PowerPoint Presentation</vt:lpstr>
      <vt:lpstr>PowerPoint Presentation</vt:lpstr>
      <vt:lpstr>PowerPoint Presentation</vt:lpstr>
      <vt:lpstr>PowerPoint Presentation</vt:lpstr>
      <vt:lpstr>Important Questions for Chapter 17</vt:lpstr>
    </vt:vector>
  </TitlesOfParts>
  <Company>westover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Scarcity, opportunity cost &amp;  Production Possibilities Curves</dc:title>
  <dc:creator>constance wehner</dc:creator>
  <cp:lastModifiedBy>Edwin Barber</cp:lastModifiedBy>
  <cp:revision>27</cp:revision>
  <dcterms:created xsi:type="dcterms:W3CDTF">2007-08-17T01:32:50Z</dcterms:created>
  <dcterms:modified xsi:type="dcterms:W3CDTF">2014-05-08T22:08:06Z</dcterms:modified>
</cp:coreProperties>
</file>