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66" r:id="rId2"/>
    <p:sldId id="301" r:id="rId3"/>
    <p:sldId id="271" r:id="rId4"/>
    <p:sldId id="268" r:id="rId5"/>
    <p:sldId id="273" r:id="rId6"/>
    <p:sldId id="272" r:id="rId7"/>
    <p:sldId id="269" r:id="rId8"/>
    <p:sldId id="274" r:id="rId9"/>
    <p:sldId id="276" r:id="rId10"/>
    <p:sldId id="277" r:id="rId11"/>
    <p:sldId id="278" r:id="rId12"/>
    <p:sldId id="302" r:id="rId13"/>
    <p:sldId id="303" r:id="rId14"/>
    <p:sldId id="282" r:id="rId15"/>
    <p:sldId id="284" r:id="rId16"/>
    <p:sldId id="285" r:id="rId17"/>
    <p:sldId id="287" r:id="rId18"/>
    <p:sldId id="288" r:id="rId19"/>
    <p:sldId id="304" r:id="rId20"/>
    <p:sldId id="300" r:id="rId21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-20638"/>
            <a:ext cx="9137650" cy="6872288"/>
            <a:chOff x="0" y="-13"/>
            <a:chExt cx="5756" cy="4329"/>
          </a:xfrm>
        </p:grpSpPr>
        <p:sp>
          <p:nvSpPr>
            <p:cNvPr id="13315" name="Rectangle 3"/>
            <p:cNvSpPr>
              <a:spLocks noChangeArrowheads="1"/>
            </p:cNvSpPr>
            <p:nvPr/>
          </p:nvSpPr>
          <p:spPr bwMode="auto">
            <a:xfrm>
              <a:off x="0" y="-13"/>
              <a:ext cx="5756" cy="432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 w="9525">
              <a:noFill/>
              <a:miter lim="800000"/>
              <a:headEnd/>
              <a:tailEnd/>
            </a:ln>
            <a:effectLst>
              <a:outerShdw dist="13470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3316" name="Rectangle 4"/>
            <p:cNvSpPr>
              <a:spLocks noChangeArrowheads="1"/>
            </p:cNvSpPr>
            <p:nvPr/>
          </p:nvSpPr>
          <p:spPr bwMode="auto">
            <a:xfrm>
              <a:off x="235" y="417"/>
              <a:ext cx="5518" cy="33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>
              <a:outerShdw dist="13470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17" name="Group 5"/>
            <p:cNvGrpSpPr>
              <a:grpSpLocks/>
            </p:cNvGrpSpPr>
            <p:nvPr/>
          </p:nvGrpSpPr>
          <p:grpSpPr bwMode="auto">
            <a:xfrm>
              <a:off x="4293" y="2409"/>
              <a:ext cx="1280" cy="1224"/>
              <a:chOff x="4293" y="2409"/>
              <a:chExt cx="1280" cy="1224"/>
            </a:xfrm>
          </p:grpSpPr>
          <p:sp>
            <p:nvSpPr>
              <p:cNvPr id="13318" name="Rectangle 6"/>
              <p:cNvSpPr>
                <a:spLocks noChangeArrowheads="1"/>
              </p:cNvSpPr>
              <p:nvPr/>
            </p:nvSpPr>
            <p:spPr bwMode="auto">
              <a:xfrm>
                <a:off x="5488" y="3551"/>
                <a:ext cx="85" cy="82"/>
              </a:xfrm>
              <a:prstGeom prst="rect">
                <a:avLst/>
              </a:prstGeom>
              <a:solidFill>
                <a:srgbClr val="FC0128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9" name="Rectangle 7"/>
              <p:cNvSpPr>
                <a:spLocks noChangeArrowheads="1"/>
              </p:cNvSpPr>
              <p:nvPr/>
            </p:nvSpPr>
            <p:spPr bwMode="auto">
              <a:xfrm>
                <a:off x="5317" y="3551"/>
                <a:ext cx="86" cy="82"/>
              </a:xfrm>
              <a:prstGeom prst="rect">
                <a:avLst/>
              </a:prstGeom>
              <a:solidFill>
                <a:srgbClr val="FF5008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0" name="Rectangle 8"/>
              <p:cNvSpPr>
                <a:spLocks noChangeArrowheads="1"/>
              </p:cNvSpPr>
              <p:nvPr/>
            </p:nvSpPr>
            <p:spPr bwMode="auto">
              <a:xfrm>
                <a:off x="5147" y="3551"/>
                <a:ext cx="85" cy="82"/>
              </a:xfrm>
              <a:prstGeom prst="rect">
                <a:avLst/>
              </a:prstGeom>
              <a:solidFill>
                <a:srgbClr val="FAFD00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1" name="Rectangle 9"/>
              <p:cNvSpPr>
                <a:spLocks noChangeArrowheads="1"/>
              </p:cNvSpPr>
              <p:nvPr/>
            </p:nvSpPr>
            <p:spPr bwMode="auto">
              <a:xfrm>
                <a:off x="4976" y="3551"/>
                <a:ext cx="85" cy="82"/>
              </a:xfrm>
              <a:prstGeom prst="rect">
                <a:avLst/>
              </a:prstGeom>
              <a:solidFill>
                <a:srgbClr val="00FF00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2" name="Rectangle 10"/>
              <p:cNvSpPr>
                <a:spLocks noChangeArrowheads="1"/>
              </p:cNvSpPr>
              <p:nvPr/>
            </p:nvSpPr>
            <p:spPr bwMode="auto">
              <a:xfrm>
                <a:off x="4805" y="3551"/>
                <a:ext cx="86" cy="82"/>
              </a:xfrm>
              <a:prstGeom prst="rect">
                <a:avLst/>
              </a:prstGeom>
              <a:solidFill>
                <a:srgbClr val="00DFCA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3" name="Rectangle 11"/>
              <p:cNvSpPr>
                <a:spLocks noChangeArrowheads="1"/>
              </p:cNvSpPr>
              <p:nvPr/>
            </p:nvSpPr>
            <p:spPr bwMode="auto">
              <a:xfrm>
                <a:off x="4635" y="3551"/>
                <a:ext cx="85" cy="82"/>
              </a:xfrm>
              <a:prstGeom prst="rect">
                <a:avLst/>
              </a:prstGeom>
              <a:solidFill>
                <a:srgbClr val="114FFB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4" name="Rectangle 12"/>
              <p:cNvSpPr>
                <a:spLocks noChangeArrowheads="1"/>
              </p:cNvSpPr>
              <p:nvPr/>
            </p:nvSpPr>
            <p:spPr bwMode="auto">
              <a:xfrm>
                <a:off x="4464" y="3551"/>
                <a:ext cx="85" cy="82"/>
              </a:xfrm>
              <a:prstGeom prst="rect">
                <a:avLst/>
              </a:prstGeom>
              <a:solidFill>
                <a:srgbClr val="8901F3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5" name="Rectangle 13"/>
              <p:cNvSpPr>
                <a:spLocks noChangeArrowheads="1"/>
              </p:cNvSpPr>
              <p:nvPr/>
            </p:nvSpPr>
            <p:spPr bwMode="auto">
              <a:xfrm>
                <a:off x="4293" y="3551"/>
                <a:ext cx="86" cy="82"/>
              </a:xfrm>
              <a:prstGeom prst="rect">
                <a:avLst/>
              </a:prstGeom>
              <a:solidFill>
                <a:srgbClr val="DC0081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6" name="Rectangle 14"/>
              <p:cNvSpPr>
                <a:spLocks noChangeArrowheads="1"/>
              </p:cNvSpPr>
              <p:nvPr/>
            </p:nvSpPr>
            <p:spPr bwMode="auto">
              <a:xfrm>
                <a:off x="5488" y="3388"/>
                <a:ext cx="85" cy="82"/>
              </a:xfrm>
              <a:prstGeom prst="rect">
                <a:avLst/>
              </a:prstGeom>
              <a:solidFill>
                <a:srgbClr val="FF5008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7" name="Rectangle 15"/>
              <p:cNvSpPr>
                <a:spLocks noChangeArrowheads="1"/>
              </p:cNvSpPr>
              <p:nvPr/>
            </p:nvSpPr>
            <p:spPr bwMode="auto">
              <a:xfrm>
                <a:off x="5488" y="3225"/>
                <a:ext cx="85" cy="81"/>
              </a:xfrm>
              <a:prstGeom prst="rect">
                <a:avLst/>
              </a:prstGeom>
              <a:solidFill>
                <a:srgbClr val="FAFD00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8" name="Rectangle 16"/>
              <p:cNvSpPr>
                <a:spLocks noChangeArrowheads="1"/>
              </p:cNvSpPr>
              <p:nvPr/>
            </p:nvSpPr>
            <p:spPr bwMode="auto">
              <a:xfrm>
                <a:off x="5488" y="3062"/>
                <a:ext cx="85" cy="81"/>
              </a:xfrm>
              <a:prstGeom prst="rect">
                <a:avLst/>
              </a:prstGeom>
              <a:solidFill>
                <a:srgbClr val="00FF00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9" name="Rectangle 17"/>
              <p:cNvSpPr>
                <a:spLocks noChangeArrowheads="1"/>
              </p:cNvSpPr>
              <p:nvPr/>
            </p:nvSpPr>
            <p:spPr bwMode="auto">
              <a:xfrm>
                <a:off x="5488" y="2898"/>
                <a:ext cx="85" cy="82"/>
              </a:xfrm>
              <a:prstGeom prst="rect">
                <a:avLst/>
              </a:prstGeom>
              <a:solidFill>
                <a:srgbClr val="00DFCA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0" name="Rectangle 18"/>
              <p:cNvSpPr>
                <a:spLocks noChangeArrowheads="1"/>
              </p:cNvSpPr>
              <p:nvPr/>
            </p:nvSpPr>
            <p:spPr bwMode="auto">
              <a:xfrm>
                <a:off x="5488" y="2735"/>
                <a:ext cx="85" cy="82"/>
              </a:xfrm>
              <a:prstGeom prst="rect">
                <a:avLst/>
              </a:prstGeom>
              <a:solidFill>
                <a:srgbClr val="114FFB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1" name="Rectangle 19"/>
              <p:cNvSpPr>
                <a:spLocks noChangeArrowheads="1"/>
              </p:cNvSpPr>
              <p:nvPr/>
            </p:nvSpPr>
            <p:spPr bwMode="auto">
              <a:xfrm>
                <a:off x="5488" y="2572"/>
                <a:ext cx="85" cy="81"/>
              </a:xfrm>
              <a:prstGeom prst="rect">
                <a:avLst/>
              </a:prstGeom>
              <a:solidFill>
                <a:srgbClr val="8901F3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2" name="Rectangle 20"/>
              <p:cNvSpPr>
                <a:spLocks noChangeArrowheads="1"/>
              </p:cNvSpPr>
              <p:nvPr/>
            </p:nvSpPr>
            <p:spPr bwMode="auto">
              <a:xfrm>
                <a:off x="5488" y="2409"/>
                <a:ext cx="85" cy="82"/>
              </a:xfrm>
              <a:prstGeom prst="rect">
                <a:avLst/>
              </a:prstGeom>
              <a:solidFill>
                <a:srgbClr val="DC0081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333" name="Group 21"/>
            <p:cNvGrpSpPr>
              <a:grpSpLocks/>
            </p:cNvGrpSpPr>
            <p:nvPr/>
          </p:nvGrpSpPr>
          <p:grpSpPr bwMode="auto">
            <a:xfrm>
              <a:off x="405" y="609"/>
              <a:ext cx="1280" cy="1446"/>
              <a:chOff x="405" y="609"/>
              <a:chExt cx="1280" cy="1446"/>
            </a:xfrm>
          </p:grpSpPr>
          <p:sp>
            <p:nvSpPr>
              <p:cNvPr id="13334" name="Rectangle 22"/>
              <p:cNvSpPr>
                <a:spLocks noChangeArrowheads="1"/>
              </p:cNvSpPr>
              <p:nvPr/>
            </p:nvSpPr>
            <p:spPr bwMode="auto">
              <a:xfrm>
                <a:off x="405" y="609"/>
                <a:ext cx="85" cy="97"/>
              </a:xfrm>
              <a:prstGeom prst="rect">
                <a:avLst/>
              </a:prstGeom>
              <a:solidFill>
                <a:srgbClr val="FF0033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5" name="Rectangle 23"/>
              <p:cNvSpPr>
                <a:spLocks noChangeArrowheads="1"/>
              </p:cNvSpPr>
              <p:nvPr/>
            </p:nvSpPr>
            <p:spPr bwMode="auto">
              <a:xfrm>
                <a:off x="575" y="609"/>
                <a:ext cx="86" cy="97"/>
              </a:xfrm>
              <a:prstGeom prst="rect">
                <a:avLst/>
              </a:prstGeom>
              <a:solidFill>
                <a:srgbClr val="FF6633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6" name="Rectangle 24"/>
              <p:cNvSpPr>
                <a:spLocks noChangeArrowheads="1"/>
              </p:cNvSpPr>
              <p:nvPr/>
            </p:nvSpPr>
            <p:spPr bwMode="auto">
              <a:xfrm>
                <a:off x="746" y="609"/>
                <a:ext cx="85" cy="97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7" name="Rectangle 25"/>
              <p:cNvSpPr>
                <a:spLocks noChangeArrowheads="1"/>
              </p:cNvSpPr>
              <p:nvPr/>
            </p:nvSpPr>
            <p:spPr bwMode="auto">
              <a:xfrm>
                <a:off x="917" y="609"/>
                <a:ext cx="85" cy="97"/>
              </a:xfrm>
              <a:prstGeom prst="rect">
                <a:avLst/>
              </a:prstGeom>
              <a:solidFill>
                <a:srgbClr val="66FF33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8" name="Rectangle 26"/>
              <p:cNvSpPr>
                <a:spLocks noChangeArrowheads="1"/>
              </p:cNvSpPr>
              <p:nvPr/>
            </p:nvSpPr>
            <p:spPr bwMode="auto">
              <a:xfrm>
                <a:off x="1087" y="609"/>
                <a:ext cx="86" cy="97"/>
              </a:xfrm>
              <a:prstGeom prst="rect">
                <a:avLst/>
              </a:prstGeom>
              <a:solidFill>
                <a:srgbClr val="00FFCC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9" name="Rectangle 27"/>
              <p:cNvSpPr>
                <a:spLocks noChangeArrowheads="1"/>
              </p:cNvSpPr>
              <p:nvPr/>
            </p:nvSpPr>
            <p:spPr bwMode="auto">
              <a:xfrm>
                <a:off x="1258" y="609"/>
                <a:ext cx="85" cy="97"/>
              </a:xfrm>
              <a:prstGeom prst="rect">
                <a:avLst/>
              </a:prstGeom>
              <a:solidFill>
                <a:srgbClr val="3333FF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0" name="Rectangle 28"/>
              <p:cNvSpPr>
                <a:spLocks noChangeArrowheads="1"/>
              </p:cNvSpPr>
              <p:nvPr/>
            </p:nvSpPr>
            <p:spPr bwMode="auto">
              <a:xfrm>
                <a:off x="1429" y="609"/>
                <a:ext cx="85" cy="97"/>
              </a:xfrm>
              <a:prstGeom prst="rect">
                <a:avLst/>
              </a:prstGeom>
              <a:solidFill>
                <a:srgbClr val="9933FF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1" name="Rectangle 29"/>
              <p:cNvSpPr>
                <a:spLocks noChangeArrowheads="1"/>
              </p:cNvSpPr>
              <p:nvPr/>
            </p:nvSpPr>
            <p:spPr bwMode="auto">
              <a:xfrm>
                <a:off x="1599" y="609"/>
                <a:ext cx="86" cy="97"/>
              </a:xfrm>
              <a:prstGeom prst="rect">
                <a:avLst/>
              </a:prstGeom>
              <a:solidFill>
                <a:srgbClr val="D60093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2" name="Rectangle 30"/>
              <p:cNvSpPr>
                <a:spLocks noChangeArrowheads="1"/>
              </p:cNvSpPr>
              <p:nvPr/>
            </p:nvSpPr>
            <p:spPr bwMode="auto">
              <a:xfrm>
                <a:off x="405" y="802"/>
                <a:ext cx="85" cy="97"/>
              </a:xfrm>
              <a:prstGeom prst="rect">
                <a:avLst/>
              </a:prstGeom>
              <a:solidFill>
                <a:srgbClr val="FF6633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3" name="Rectangle 31"/>
              <p:cNvSpPr>
                <a:spLocks noChangeArrowheads="1"/>
              </p:cNvSpPr>
              <p:nvPr/>
            </p:nvSpPr>
            <p:spPr bwMode="auto">
              <a:xfrm>
                <a:off x="405" y="995"/>
                <a:ext cx="85" cy="96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4" name="Rectangle 32"/>
              <p:cNvSpPr>
                <a:spLocks noChangeArrowheads="1"/>
              </p:cNvSpPr>
              <p:nvPr/>
            </p:nvSpPr>
            <p:spPr bwMode="auto">
              <a:xfrm>
                <a:off x="405" y="1188"/>
                <a:ext cx="85" cy="96"/>
              </a:xfrm>
              <a:prstGeom prst="rect">
                <a:avLst/>
              </a:prstGeom>
              <a:solidFill>
                <a:srgbClr val="66FF33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5" name="Rectangle 33"/>
              <p:cNvSpPr>
                <a:spLocks noChangeArrowheads="1"/>
              </p:cNvSpPr>
              <p:nvPr/>
            </p:nvSpPr>
            <p:spPr bwMode="auto">
              <a:xfrm>
                <a:off x="405" y="1380"/>
                <a:ext cx="85" cy="97"/>
              </a:xfrm>
              <a:prstGeom prst="rect">
                <a:avLst/>
              </a:prstGeom>
              <a:solidFill>
                <a:srgbClr val="00FFCC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6" name="Rectangle 34"/>
              <p:cNvSpPr>
                <a:spLocks noChangeArrowheads="1"/>
              </p:cNvSpPr>
              <p:nvPr/>
            </p:nvSpPr>
            <p:spPr bwMode="auto">
              <a:xfrm>
                <a:off x="405" y="1573"/>
                <a:ext cx="85" cy="97"/>
              </a:xfrm>
              <a:prstGeom prst="rect">
                <a:avLst/>
              </a:prstGeom>
              <a:solidFill>
                <a:srgbClr val="3333FF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7" name="Rectangle 35"/>
              <p:cNvSpPr>
                <a:spLocks noChangeArrowheads="1"/>
              </p:cNvSpPr>
              <p:nvPr/>
            </p:nvSpPr>
            <p:spPr bwMode="auto">
              <a:xfrm>
                <a:off x="405" y="1766"/>
                <a:ext cx="85" cy="96"/>
              </a:xfrm>
              <a:prstGeom prst="rect">
                <a:avLst/>
              </a:prstGeom>
              <a:solidFill>
                <a:srgbClr val="9933FF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8" name="Rectangle 36"/>
              <p:cNvSpPr>
                <a:spLocks noChangeArrowheads="1"/>
              </p:cNvSpPr>
              <p:nvPr/>
            </p:nvSpPr>
            <p:spPr bwMode="auto">
              <a:xfrm>
                <a:off x="405" y="1959"/>
                <a:ext cx="85" cy="96"/>
              </a:xfrm>
              <a:prstGeom prst="rect">
                <a:avLst/>
              </a:prstGeom>
              <a:solidFill>
                <a:srgbClr val="D60093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3349" name="Rectangle 37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1600200"/>
            <a:ext cx="7772400" cy="1143000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50" name="Rectangle 3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24000" y="35814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51" name="Rectangle 3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096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3352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399213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3353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1952704A-6959-4EF7-BFF0-ADCD14E325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11113" y="304800"/>
            <a:ext cx="9132887" cy="6845300"/>
            <a:chOff x="0" y="0"/>
            <a:chExt cx="5753" cy="4312"/>
          </a:xfrm>
        </p:grpSpPr>
        <p:sp>
          <p:nvSpPr>
            <p:cNvPr id="1229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53" cy="4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 w="9525">
              <a:noFill/>
              <a:miter lim="800000"/>
              <a:headEnd/>
              <a:tailEnd/>
            </a:ln>
            <a:effectLst>
              <a:outerShdw dist="13470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2292" name="Rectangle 4"/>
            <p:cNvSpPr>
              <a:spLocks noChangeArrowheads="1"/>
            </p:cNvSpPr>
            <p:nvPr/>
          </p:nvSpPr>
          <p:spPr bwMode="auto">
            <a:xfrm>
              <a:off x="235" y="240"/>
              <a:ext cx="5518" cy="407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>
              <a:outerShdw dist="13470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293" name="Group 5"/>
            <p:cNvGrpSpPr>
              <a:grpSpLocks/>
            </p:cNvGrpSpPr>
            <p:nvPr/>
          </p:nvGrpSpPr>
          <p:grpSpPr bwMode="auto">
            <a:xfrm>
              <a:off x="4245" y="2592"/>
              <a:ext cx="1280" cy="1440"/>
              <a:chOff x="4245" y="2592"/>
              <a:chExt cx="1280" cy="1440"/>
            </a:xfrm>
          </p:grpSpPr>
          <p:sp>
            <p:nvSpPr>
              <p:cNvPr id="12294" name="Rectangle 6"/>
              <p:cNvSpPr>
                <a:spLocks noChangeArrowheads="1"/>
              </p:cNvSpPr>
              <p:nvPr/>
            </p:nvSpPr>
            <p:spPr bwMode="auto">
              <a:xfrm>
                <a:off x="5440" y="3936"/>
                <a:ext cx="85" cy="96"/>
              </a:xfrm>
              <a:prstGeom prst="rect">
                <a:avLst/>
              </a:prstGeom>
              <a:solidFill>
                <a:srgbClr val="FF0033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5" name="Rectangle 7"/>
              <p:cNvSpPr>
                <a:spLocks noChangeArrowheads="1"/>
              </p:cNvSpPr>
              <p:nvPr/>
            </p:nvSpPr>
            <p:spPr bwMode="auto">
              <a:xfrm>
                <a:off x="5269" y="3936"/>
                <a:ext cx="86" cy="96"/>
              </a:xfrm>
              <a:prstGeom prst="rect">
                <a:avLst/>
              </a:prstGeom>
              <a:solidFill>
                <a:srgbClr val="FF6633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6" name="Rectangle 8"/>
              <p:cNvSpPr>
                <a:spLocks noChangeArrowheads="1"/>
              </p:cNvSpPr>
              <p:nvPr/>
            </p:nvSpPr>
            <p:spPr bwMode="auto">
              <a:xfrm>
                <a:off x="5099" y="3936"/>
                <a:ext cx="85" cy="96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7" name="Rectangle 9"/>
              <p:cNvSpPr>
                <a:spLocks noChangeArrowheads="1"/>
              </p:cNvSpPr>
              <p:nvPr/>
            </p:nvSpPr>
            <p:spPr bwMode="auto">
              <a:xfrm>
                <a:off x="4928" y="3936"/>
                <a:ext cx="85" cy="96"/>
              </a:xfrm>
              <a:prstGeom prst="rect">
                <a:avLst/>
              </a:prstGeom>
              <a:solidFill>
                <a:srgbClr val="66FF33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8" name="Rectangle 10"/>
              <p:cNvSpPr>
                <a:spLocks noChangeArrowheads="1"/>
              </p:cNvSpPr>
              <p:nvPr/>
            </p:nvSpPr>
            <p:spPr bwMode="auto">
              <a:xfrm>
                <a:off x="4757" y="3936"/>
                <a:ext cx="86" cy="96"/>
              </a:xfrm>
              <a:prstGeom prst="rect">
                <a:avLst/>
              </a:prstGeom>
              <a:solidFill>
                <a:srgbClr val="00FFCC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9" name="Rectangle 11"/>
              <p:cNvSpPr>
                <a:spLocks noChangeArrowheads="1"/>
              </p:cNvSpPr>
              <p:nvPr/>
            </p:nvSpPr>
            <p:spPr bwMode="auto">
              <a:xfrm>
                <a:off x="4587" y="3936"/>
                <a:ext cx="85" cy="96"/>
              </a:xfrm>
              <a:prstGeom prst="rect">
                <a:avLst/>
              </a:prstGeom>
              <a:solidFill>
                <a:srgbClr val="3333FF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0" name="Rectangle 12"/>
              <p:cNvSpPr>
                <a:spLocks noChangeArrowheads="1"/>
              </p:cNvSpPr>
              <p:nvPr/>
            </p:nvSpPr>
            <p:spPr bwMode="auto">
              <a:xfrm>
                <a:off x="4416" y="3936"/>
                <a:ext cx="85" cy="96"/>
              </a:xfrm>
              <a:prstGeom prst="rect">
                <a:avLst/>
              </a:prstGeom>
              <a:solidFill>
                <a:srgbClr val="9933FF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1" name="Rectangle 13"/>
              <p:cNvSpPr>
                <a:spLocks noChangeArrowheads="1"/>
              </p:cNvSpPr>
              <p:nvPr/>
            </p:nvSpPr>
            <p:spPr bwMode="auto">
              <a:xfrm>
                <a:off x="4245" y="3936"/>
                <a:ext cx="86" cy="96"/>
              </a:xfrm>
              <a:prstGeom prst="rect">
                <a:avLst/>
              </a:prstGeom>
              <a:solidFill>
                <a:srgbClr val="D60093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2" name="Rectangle 14"/>
              <p:cNvSpPr>
                <a:spLocks noChangeArrowheads="1"/>
              </p:cNvSpPr>
              <p:nvPr/>
            </p:nvSpPr>
            <p:spPr bwMode="auto">
              <a:xfrm>
                <a:off x="5440" y="3744"/>
                <a:ext cx="85" cy="96"/>
              </a:xfrm>
              <a:prstGeom prst="rect">
                <a:avLst/>
              </a:prstGeom>
              <a:solidFill>
                <a:srgbClr val="FF6633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3" name="Rectangle 15"/>
              <p:cNvSpPr>
                <a:spLocks noChangeArrowheads="1"/>
              </p:cNvSpPr>
              <p:nvPr/>
            </p:nvSpPr>
            <p:spPr bwMode="auto">
              <a:xfrm>
                <a:off x="5440" y="3552"/>
                <a:ext cx="85" cy="96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4" name="Rectangle 16"/>
              <p:cNvSpPr>
                <a:spLocks noChangeArrowheads="1"/>
              </p:cNvSpPr>
              <p:nvPr/>
            </p:nvSpPr>
            <p:spPr bwMode="auto">
              <a:xfrm>
                <a:off x="5440" y="3360"/>
                <a:ext cx="85" cy="96"/>
              </a:xfrm>
              <a:prstGeom prst="rect">
                <a:avLst/>
              </a:prstGeom>
              <a:solidFill>
                <a:srgbClr val="66FF33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5" name="Rectangle 17"/>
              <p:cNvSpPr>
                <a:spLocks noChangeArrowheads="1"/>
              </p:cNvSpPr>
              <p:nvPr/>
            </p:nvSpPr>
            <p:spPr bwMode="auto">
              <a:xfrm>
                <a:off x="5440" y="3168"/>
                <a:ext cx="85" cy="96"/>
              </a:xfrm>
              <a:prstGeom prst="rect">
                <a:avLst/>
              </a:prstGeom>
              <a:solidFill>
                <a:srgbClr val="00FFCC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6" name="Rectangle 18"/>
              <p:cNvSpPr>
                <a:spLocks noChangeArrowheads="1"/>
              </p:cNvSpPr>
              <p:nvPr/>
            </p:nvSpPr>
            <p:spPr bwMode="auto">
              <a:xfrm>
                <a:off x="5440" y="2976"/>
                <a:ext cx="85" cy="96"/>
              </a:xfrm>
              <a:prstGeom prst="rect">
                <a:avLst/>
              </a:prstGeom>
              <a:solidFill>
                <a:srgbClr val="3333FF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7" name="Rectangle 19"/>
              <p:cNvSpPr>
                <a:spLocks noChangeArrowheads="1"/>
              </p:cNvSpPr>
              <p:nvPr/>
            </p:nvSpPr>
            <p:spPr bwMode="auto">
              <a:xfrm>
                <a:off x="5440" y="2784"/>
                <a:ext cx="85" cy="96"/>
              </a:xfrm>
              <a:prstGeom prst="rect">
                <a:avLst/>
              </a:prstGeom>
              <a:solidFill>
                <a:srgbClr val="9933FF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8" name="Rectangle 20"/>
              <p:cNvSpPr>
                <a:spLocks noChangeArrowheads="1"/>
              </p:cNvSpPr>
              <p:nvPr/>
            </p:nvSpPr>
            <p:spPr bwMode="auto">
              <a:xfrm>
                <a:off x="5440" y="2592"/>
                <a:ext cx="85" cy="96"/>
              </a:xfrm>
              <a:prstGeom prst="rect">
                <a:avLst/>
              </a:prstGeom>
              <a:solidFill>
                <a:srgbClr val="D60093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230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FF00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5008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901F3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114FFB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114FFB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114FFB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114FFB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114FFB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Chap 4-5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Demand and Supply 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2133600" y="3810000"/>
            <a:ext cx="43211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Chapter 4: Pg 89 – 107</a:t>
            </a:r>
          </a:p>
          <a:p>
            <a:r>
              <a:rPr lang="en-US" sz="2400"/>
              <a:t>Chapter 5: Pg 113 - 120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Causes of an Increase in Demand (Continued)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219200" y="4038600"/>
            <a:ext cx="5791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30000"/>
              </a:spcBef>
              <a:spcAft>
                <a:spcPct val="15000"/>
              </a:spcAft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decrease in the price of a complementary good.  Two goods are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complements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when an increase in the price of one good decreases the demand for the other good.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219200" y="1981200"/>
            <a:ext cx="5791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30000"/>
              </a:spcBef>
              <a:spcAft>
                <a:spcPct val="15000"/>
              </a:spcAft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 increase in the price of a substitute good.  When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two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goods are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substitutes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an increase in the price of one good increases the demand for the other good.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2" autoUpdateAnimBg="0"/>
      <p:bldP spid="56324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Causes of an Increase in Demand (Continued)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1371600" y="2667000"/>
            <a:ext cx="5257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30000"/>
              </a:spcBef>
              <a:spcAft>
                <a:spcPct val="15000"/>
              </a:spcAft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 increase in population/number of buyers</a:t>
            </a:r>
          </a:p>
          <a:p>
            <a:pPr marL="342900" indent="-342900" eaLnBrk="1" hangingPunct="1">
              <a:spcBef>
                <a:spcPct val="30000"/>
              </a:spcBef>
              <a:spcAft>
                <a:spcPct val="15000"/>
              </a:spcAft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Expectations of higher future prices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6015038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Other causes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Elasticity of Demand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Demand elasticity – the extent to which a change in price causes a change in the quantity demanded.</a:t>
            </a:r>
          </a:p>
          <a:p>
            <a:pPr lvl="1"/>
            <a:r>
              <a:rPr lang="en-US" sz="2800" dirty="0"/>
              <a:t>Elastic demand is a condition in which a price change causes a large change in demand.</a:t>
            </a:r>
          </a:p>
          <a:p>
            <a:pPr lvl="1"/>
            <a:r>
              <a:rPr lang="en-US" sz="2800" dirty="0"/>
              <a:t>Inelastic demand is a condition in which a price change causes a small change in demand.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7772400" cy="1143000"/>
          </a:xfrm>
        </p:spPr>
        <p:txBody>
          <a:bodyPr/>
          <a:lstStyle/>
          <a:p>
            <a:pPr algn="ctr"/>
            <a:r>
              <a:rPr lang="en-US" sz="4000"/>
              <a:t>What Determines Demand Elasticity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Can the purchase be delayed?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Is it a prescription drug or is it a vegetable that would be nice to eat.</a:t>
            </a:r>
          </a:p>
          <a:p>
            <a:pPr>
              <a:lnSpc>
                <a:spcPct val="80000"/>
              </a:lnSpc>
            </a:pPr>
            <a:r>
              <a:rPr lang="en-US" sz="2800"/>
              <a:t>Are adequate substitutes available?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If the price of beef rises, can we eat chicken instead?</a:t>
            </a:r>
          </a:p>
          <a:p>
            <a:pPr>
              <a:lnSpc>
                <a:spcPct val="80000"/>
              </a:lnSpc>
            </a:pPr>
            <a:r>
              <a:rPr lang="en-US" sz="2800"/>
              <a:t>Does the purchase use a large portion of income?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A visit to the doctor might be delayed if our income does not budget for the visit.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is Supply?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6858000" cy="4876800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US"/>
              <a:t>Supply is the amount of a product that would be offered for sale at all possible prices.</a:t>
            </a:r>
          </a:p>
          <a:p>
            <a:pPr>
              <a:spcAft>
                <a:spcPct val="20000"/>
              </a:spcAft>
            </a:pPr>
            <a:r>
              <a:rPr lang="en-US" b="1" u="sng"/>
              <a:t>Law of Supply</a:t>
            </a:r>
            <a:r>
              <a:rPr lang="en-US"/>
              <a:t> states that suppliers offer more product at higher prices and less product at lower prices.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The Individual Supply Curve</a:t>
            </a:r>
            <a:br>
              <a:rPr lang="en-US"/>
            </a:b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800600"/>
            <a:ext cx="7772400" cy="1566863"/>
          </a:xfrm>
        </p:spPr>
        <p:txBody>
          <a:bodyPr/>
          <a:lstStyle/>
          <a:p>
            <a:r>
              <a:rPr lang="en-US" sz="2800"/>
              <a:t>A firm’s </a:t>
            </a:r>
            <a:r>
              <a:rPr lang="en-US" sz="2800" b="1" u="sng"/>
              <a:t>supply schedule</a:t>
            </a:r>
            <a:r>
              <a:rPr lang="en-US" sz="2800"/>
              <a:t> is a table that shows the relationship between price and quantity supplied.</a:t>
            </a:r>
          </a:p>
        </p:txBody>
      </p:sp>
      <p:graphicFrame>
        <p:nvGraphicFramePr>
          <p:cNvPr id="63528" name="Group 40"/>
          <p:cNvGraphicFramePr>
            <a:graphicFrameLocks noGrp="1"/>
          </p:cNvGraphicFramePr>
          <p:nvPr/>
        </p:nvGraphicFramePr>
        <p:xfrm>
          <a:off x="1447800" y="1371600"/>
          <a:ext cx="6019800" cy="3261360"/>
        </p:xfrm>
        <a:graphic>
          <a:graphicData uri="http://schemas.openxmlformats.org/drawingml/2006/table">
            <a:tbl>
              <a:tblPr/>
              <a:tblGrid>
                <a:gridCol w="1295400"/>
                <a:gridCol w="787400"/>
                <a:gridCol w="2108200"/>
                <a:gridCol w="1828800"/>
              </a:tblGrid>
              <a:tr h="457200"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Nora’s Pizzeria Schedule for Pizza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43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Price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Quantity of pizzas per month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50000"/>
                      </a:srgbClr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50000"/>
                      </a:srgbClr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fig4_4_first_fra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0625" y="1676400"/>
            <a:ext cx="2981325" cy="3114675"/>
          </a:xfrm>
          <a:prstGeom prst="rect">
            <a:avLst/>
          </a:prstGeom>
          <a:noFill/>
        </p:spPr>
      </p:pic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/>
              <a:t>The Supply Curve for Nora’s Pizzeria</a:t>
            </a:r>
          </a:p>
        </p:txBody>
      </p:sp>
      <p:pic>
        <p:nvPicPr>
          <p:cNvPr id="64516" name="Picture 4" descr="fig4_4_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2050" y="1676400"/>
            <a:ext cx="6353175" cy="3114675"/>
          </a:xfrm>
          <a:prstGeom prst="rect">
            <a:avLst/>
          </a:prstGeom>
          <a:noFill/>
        </p:spPr>
      </p:pic>
      <p:sp>
        <p:nvSpPr>
          <p:cNvPr id="645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0" y="1676400"/>
            <a:ext cx="4267200" cy="1981200"/>
          </a:xfrm>
        </p:spPr>
        <p:txBody>
          <a:bodyPr/>
          <a:lstStyle/>
          <a:p>
            <a:pPr marL="339725" indent="-339725"/>
            <a:r>
              <a:rPr lang="en-US" sz="2800"/>
              <a:t>The </a:t>
            </a:r>
            <a:r>
              <a:rPr lang="en-US" sz="2800" b="1" u="sng"/>
              <a:t>supply curve</a:t>
            </a:r>
            <a:r>
              <a:rPr lang="en-US" sz="2800" b="1"/>
              <a:t> </a:t>
            </a:r>
            <a:r>
              <a:rPr lang="en-US" sz="2800"/>
              <a:t>is a graphical representation of the supply schedule.  Its positive slope reflects the law of supply.</a:t>
            </a:r>
          </a:p>
        </p:txBody>
      </p:sp>
      <p:pic>
        <p:nvPicPr>
          <p:cNvPr id="64519" name="Picture 7" descr="fig4_4_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2050" y="1676400"/>
            <a:ext cx="6353175" cy="3114675"/>
          </a:xfrm>
          <a:prstGeom prst="rect">
            <a:avLst/>
          </a:prstGeom>
          <a:noFill/>
        </p:spPr>
      </p:pic>
      <p:pic>
        <p:nvPicPr>
          <p:cNvPr id="64520" name="Picture 8" descr="fig4_4_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62050" y="1676400"/>
            <a:ext cx="6353175" cy="3114675"/>
          </a:xfrm>
          <a:prstGeom prst="rect">
            <a:avLst/>
          </a:prstGeom>
          <a:noFill/>
        </p:spPr>
      </p:pic>
      <p:pic>
        <p:nvPicPr>
          <p:cNvPr id="64521" name="Picture 9" descr="fig4_4_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1676400"/>
            <a:ext cx="6353175" cy="3114675"/>
          </a:xfrm>
          <a:prstGeom prst="rect">
            <a:avLst/>
          </a:prstGeom>
          <a:noFill/>
        </p:spPr>
      </p:pic>
      <p:pic>
        <p:nvPicPr>
          <p:cNvPr id="64522" name="Picture 10" descr="fig4_4_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62050" y="1676400"/>
            <a:ext cx="6353175" cy="3114675"/>
          </a:xfrm>
          <a:prstGeom prst="rect">
            <a:avLst/>
          </a:prstGeom>
          <a:noFill/>
        </p:spPr>
      </p:pic>
      <p:pic>
        <p:nvPicPr>
          <p:cNvPr id="64523" name="Picture 11" descr="fig4_4_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62050" y="1676400"/>
            <a:ext cx="6353175" cy="3114675"/>
          </a:xfrm>
          <a:prstGeom prst="rect">
            <a:avLst/>
          </a:prstGeom>
          <a:noFill/>
        </p:spPr>
      </p:pic>
      <p:pic>
        <p:nvPicPr>
          <p:cNvPr id="64524" name="Picture 12" descr="fig4_4_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43000" y="1676400"/>
            <a:ext cx="6353175" cy="311467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algn="ctr"/>
            <a:r>
              <a:rPr lang="en-US" sz="4000"/>
              <a:t>Effects of Changes in Supply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105400"/>
            <a:ext cx="3886200" cy="1306513"/>
          </a:xfrm>
        </p:spPr>
        <p:txBody>
          <a:bodyPr/>
          <a:lstStyle/>
          <a:p>
            <a:pPr marL="236538" indent="-236538"/>
            <a:r>
              <a:rPr lang="en-US" sz="2400"/>
              <a:t>A change in price causes a </a:t>
            </a:r>
            <a:r>
              <a:rPr lang="en-US" sz="2400" b="1" u="sng"/>
              <a:t>change in quantity supplied</a:t>
            </a:r>
            <a:r>
              <a:rPr lang="en-US" sz="2400"/>
              <a:t>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5181600"/>
            <a:ext cx="4419600" cy="1676400"/>
          </a:xfrm>
        </p:spPr>
        <p:txBody>
          <a:bodyPr/>
          <a:lstStyle/>
          <a:p>
            <a:pPr marL="236538" indent="-236538"/>
            <a:r>
              <a:rPr lang="en-US" sz="2400"/>
              <a:t>A </a:t>
            </a:r>
            <a:r>
              <a:rPr lang="en-US" sz="2400" b="1" u="sng"/>
              <a:t>change in supply</a:t>
            </a:r>
            <a:r>
              <a:rPr lang="en-US" sz="2400"/>
              <a:t> shifts the entire supply curve.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143000" y="1447800"/>
            <a:ext cx="7696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36538" indent="-236538" eaLnBrk="1" hangingPunct="1">
              <a:spcBef>
                <a:spcPct val="25000"/>
              </a:spcBef>
              <a:spcAft>
                <a:spcPct val="45000"/>
              </a:spcAft>
            </a:pPr>
            <a:r>
              <a:rPr lang="en-US" sz="2000" b="1">
                <a:latin typeface="Arial" charset="0"/>
              </a:rPr>
              <a:t>Change in Quantity Supplied versus Change in Supply</a:t>
            </a:r>
          </a:p>
        </p:txBody>
      </p:sp>
      <p:pic>
        <p:nvPicPr>
          <p:cNvPr id="66566" name="Picture 6" descr="fig4_9_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4963" y="1866900"/>
            <a:ext cx="5934075" cy="3124200"/>
          </a:xfrm>
          <a:prstGeom prst="rect">
            <a:avLst/>
          </a:prstGeom>
          <a:noFill/>
        </p:spPr>
      </p:pic>
      <p:pic>
        <p:nvPicPr>
          <p:cNvPr id="66567" name="Picture 7" descr="fig4_9_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4963" y="1866900"/>
            <a:ext cx="5934075" cy="3124200"/>
          </a:xfrm>
          <a:prstGeom prst="rect">
            <a:avLst/>
          </a:prstGeom>
          <a:noFill/>
        </p:spPr>
      </p:pic>
      <p:pic>
        <p:nvPicPr>
          <p:cNvPr id="66568" name="Picture 8" descr="fig4_9_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4963" y="1866900"/>
            <a:ext cx="5934075" cy="3124200"/>
          </a:xfrm>
          <a:prstGeom prst="rect">
            <a:avLst/>
          </a:prstGeom>
          <a:noFill/>
        </p:spPr>
      </p:pic>
      <p:pic>
        <p:nvPicPr>
          <p:cNvPr id="66569" name="Picture 9" descr="fig4_9_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4963" y="1866900"/>
            <a:ext cx="5934075" cy="3124200"/>
          </a:xfrm>
          <a:prstGeom prst="rect">
            <a:avLst/>
          </a:prstGeom>
          <a:noFill/>
        </p:spPr>
      </p:pic>
      <p:pic>
        <p:nvPicPr>
          <p:cNvPr id="66570" name="Picture 10" descr="fig4_9_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4963" y="1866900"/>
            <a:ext cx="5934075" cy="3124200"/>
          </a:xfrm>
          <a:prstGeom prst="rect">
            <a:avLst/>
          </a:prstGeom>
          <a:noFill/>
        </p:spPr>
      </p:pic>
      <p:pic>
        <p:nvPicPr>
          <p:cNvPr id="66571" name="Picture 11" descr="fig4_9_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04963" y="1866900"/>
            <a:ext cx="5934075" cy="3124200"/>
          </a:xfrm>
          <a:prstGeom prst="rect">
            <a:avLst/>
          </a:prstGeom>
          <a:noFill/>
        </p:spPr>
      </p:pic>
      <p:pic>
        <p:nvPicPr>
          <p:cNvPr id="66572" name="Picture 12" descr="fig4_9_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04963" y="1866900"/>
            <a:ext cx="5934075" cy="3124200"/>
          </a:xfrm>
          <a:prstGeom prst="rect">
            <a:avLst/>
          </a:prstGeom>
          <a:noFill/>
        </p:spPr>
      </p:pic>
      <p:pic>
        <p:nvPicPr>
          <p:cNvPr id="66573" name="Picture 13" descr="fig4_9_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04963" y="1866900"/>
            <a:ext cx="5934075" cy="3124200"/>
          </a:xfrm>
          <a:prstGeom prst="rect">
            <a:avLst/>
          </a:prstGeom>
          <a:noFill/>
        </p:spPr>
      </p:pic>
      <p:pic>
        <p:nvPicPr>
          <p:cNvPr id="66574" name="Picture 14" descr="fig4_9_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04963" y="1866900"/>
            <a:ext cx="5934075" cy="31242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  <p:bldP spid="66564" grpId="0" build="p"/>
      <p:bldP spid="6656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Causes of a Change in Supply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6172200" cy="129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dirty="0"/>
              <a:t>change in supply can occur for several reasons:</a:t>
            </a:r>
            <a:endParaRPr lang="en-US" sz="3600" dirty="0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609600" y="2286000"/>
            <a:ext cx="7239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30000"/>
              </a:spcBef>
              <a:spcAft>
                <a:spcPct val="15000"/>
              </a:spcAft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 increase  in input costs decreases supply; and a decrease in input costs increases supply.</a:t>
            </a:r>
          </a:p>
          <a:p>
            <a:pPr marL="342900" indent="-342900" eaLnBrk="1" hangingPunct="1">
              <a:spcBef>
                <a:spcPct val="30000"/>
              </a:spcBef>
              <a:spcAft>
                <a:spcPct val="15000"/>
              </a:spcAft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 increase in productivity or new technologies causes supply to increase</a:t>
            </a:r>
          </a:p>
          <a:p>
            <a:pPr marL="342900" indent="-342900" eaLnBrk="1" hangingPunct="1">
              <a:spcBef>
                <a:spcPct val="30000"/>
              </a:spcBef>
              <a:spcAft>
                <a:spcPct val="15000"/>
              </a:spcAft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 increase in the number of sellers.</a:t>
            </a:r>
          </a:p>
          <a:p>
            <a:pPr marL="342900" indent="-342900" eaLnBrk="1" hangingPunct="1">
              <a:spcBef>
                <a:spcPct val="30000"/>
              </a:spcBef>
              <a:spcAft>
                <a:spcPct val="15000"/>
              </a:spcAft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Expectations of a future change in prices.</a:t>
            </a:r>
          </a:p>
          <a:p>
            <a:pPr marL="342900" indent="-342900" eaLnBrk="1" hangingPunct="1">
              <a:spcBef>
                <a:spcPct val="30000"/>
              </a:spcBef>
              <a:spcAft>
                <a:spcPct val="15000"/>
              </a:spcAft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change in taxes or subsidies or a change in government regulations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  <p:bldP spid="67588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Elasticity of Supply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Supply elasticity is how the quantity supplied responds to a price change.</a:t>
            </a:r>
          </a:p>
          <a:p>
            <a:pPr>
              <a:lnSpc>
                <a:spcPct val="90000"/>
              </a:lnSpc>
            </a:pPr>
            <a:r>
              <a:rPr lang="en-US" sz="2800"/>
              <a:t>Production decisions relate to whether supply is elastic or inelastic, as opposed to elasticity in demand.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If a firm can adjust to new prices quickly, supply will be elastic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If increased production requires large investment of capital, the price will be inelastic.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Vocabulary Chap </a:t>
            </a:r>
            <a:r>
              <a:rPr lang="en-US" dirty="0"/>
              <a:t>4 - 5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Microeconomics</a:t>
            </a:r>
            <a:endParaRPr lang="en-US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Law </a:t>
            </a:r>
            <a:r>
              <a:rPr lang="en-US" sz="2400" dirty="0"/>
              <a:t>of Demand    </a:t>
            </a:r>
            <a:endParaRPr lang="en-US" sz="2400" dirty="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Marginal Utility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3"/>
            </a:pPr>
            <a:r>
              <a:rPr lang="en-US" sz="2400" dirty="0" smtClean="0"/>
              <a:t>Diminishing Marginal </a:t>
            </a:r>
            <a:r>
              <a:rPr lang="en-US" sz="2400" dirty="0"/>
              <a:t>U</a:t>
            </a:r>
            <a:r>
              <a:rPr lang="en-US" sz="2400" dirty="0" smtClean="0"/>
              <a:t>tility</a:t>
            </a:r>
            <a:endParaRPr lang="en-US" sz="2400" dirty="0"/>
          </a:p>
          <a:p>
            <a:pPr marL="609600" indent="-609600">
              <a:lnSpc>
                <a:spcPct val="90000"/>
              </a:lnSpc>
              <a:buFontTx/>
              <a:buAutoNum type="arabicPeriod" startAt="3"/>
            </a:pPr>
            <a:r>
              <a:rPr lang="en-US" sz="2400" dirty="0"/>
              <a:t>Change in </a:t>
            </a:r>
            <a:r>
              <a:rPr lang="en-US" sz="2400" dirty="0"/>
              <a:t>Q</a:t>
            </a:r>
            <a:r>
              <a:rPr lang="en-US" sz="2400" dirty="0" smtClean="0"/>
              <a:t>uantity Demanded</a:t>
            </a:r>
            <a:endParaRPr lang="en-US" sz="2400" dirty="0"/>
          </a:p>
          <a:p>
            <a:pPr marL="609600" indent="-609600">
              <a:lnSpc>
                <a:spcPct val="90000"/>
              </a:lnSpc>
              <a:buFontTx/>
              <a:buAutoNum type="arabicPeriod" startAt="3"/>
            </a:pPr>
            <a:r>
              <a:rPr lang="en-US" sz="2400" dirty="0"/>
              <a:t>Change in Demand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3"/>
            </a:pPr>
            <a:r>
              <a:rPr lang="en-US" sz="2400" dirty="0" smtClean="0"/>
              <a:t>Substitute</a:t>
            </a:r>
            <a:endParaRPr lang="en-US" sz="2400" dirty="0"/>
          </a:p>
          <a:p>
            <a:pPr marL="609600" indent="-609600">
              <a:lnSpc>
                <a:spcPct val="90000"/>
              </a:lnSpc>
              <a:buFontTx/>
              <a:buAutoNum type="arabicPeriod" startAt="3"/>
            </a:pPr>
            <a:r>
              <a:rPr lang="en-US" sz="2400" dirty="0"/>
              <a:t>Complementary </a:t>
            </a:r>
            <a:endParaRPr lang="en-US" sz="2400" dirty="0" smtClean="0"/>
          </a:p>
          <a:p>
            <a:pPr marL="609600" indent="-609600">
              <a:lnSpc>
                <a:spcPct val="90000"/>
              </a:lnSpc>
              <a:buFontTx/>
              <a:buAutoNum type="arabicPeriod" startAt="3"/>
            </a:pPr>
            <a:r>
              <a:rPr lang="en-US" sz="2400" dirty="0" smtClean="0"/>
              <a:t>Elasticity</a:t>
            </a:r>
            <a:endParaRPr lang="en-US" sz="2400" dirty="0"/>
          </a:p>
          <a:p>
            <a:pPr marL="609600" indent="-609600">
              <a:lnSpc>
                <a:spcPct val="90000"/>
              </a:lnSpc>
              <a:buFontTx/>
              <a:buAutoNum type="arabicPeriod" startAt="3"/>
            </a:pPr>
            <a:r>
              <a:rPr lang="en-US" sz="2400" dirty="0"/>
              <a:t>Law of Supply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3"/>
            </a:pPr>
            <a:r>
              <a:rPr lang="en-US" sz="2400" dirty="0"/>
              <a:t>Subsidy </a:t>
            </a:r>
            <a:endParaRPr lang="en-US" sz="2400" dirty="0" smtClean="0"/>
          </a:p>
          <a:p>
            <a:pPr marL="609600" indent="-609600">
              <a:lnSpc>
                <a:spcPct val="90000"/>
              </a:lnSpc>
              <a:buFontTx/>
              <a:buAutoNum type="arabicPeriod" startAt="3"/>
            </a:pPr>
            <a:r>
              <a:rPr lang="en-US" sz="2400" dirty="0" smtClean="0"/>
              <a:t>Income Effect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3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pPr algn="ctr"/>
            <a:r>
              <a:rPr lang="en-US" dirty="0"/>
              <a:t>Chapter 4,5 Important Questions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What is the difference between a change in demand, and a change in quantity demanded?</a:t>
            </a:r>
          </a:p>
          <a:p>
            <a:pPr>
              <a:lnSpc>
                <a:spcPct val="80000"/>
              </a:lnSpc>
            </a:pPr>
            <a:r>
              <a:rPr lang="en-US" sz="2800"/>
              <a:t>Cite some reasons why demand changes.</a:t>
            </a:r>
          </a:p>
          <a:p>
            <a:pPr>
              <a:lnSpc>
                <a:spcPct val="80000"/>
              </a:lnSpc>
            </a:pPr>
            <a:r>
              <a:rPr lang="en-US" sz="2800"/>
              <a:t>Describe the concept of demand elasticity.  Give examples.</a:t>
            </a:r>
          </a:p>
          <a:p>
            <a:pPr>
              <a:lnSpc>
                <a:spcPct val="80000"/>
              </a:lnSpc>
            </a:pPr>
            <a:r>
              <a:rPr lang="en-US" sz="2800"/>
              <a:t>What are some of the determinants of demand elasticity?</a:t>
            </a:r>
          </a:p>
          <a:p>
            <a:pPr>
              <a:lnSpc>
                <a:spcPct val="80000"/>
              </a:lnSpc>
            </a:pPr>
            <a:r>
              <a:rPr lang="en-US" sz="2800"/>
              <a:t>What does the Law of Supply state?</a:t>
            </a:r>
          </a:p>
          <a:p>
            <a:pPr>
              <a:lnSpc>
                <a:spcPct val="80000"/>
              </a:lnSpc>
            </a:pPr>
            <a:r>
              <a:rPr lang="en-US" sz="2800"/>
              <a:t>Why does supply change?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Individual Demand Curve and</a:t>
            </a:r>
            <a:br>
              <a:rPr lang="en-US" sz="3600"/>
            </a:br>
            <a:r>
              <a:rPr lang="en-US" sz="3600"/>
              <a:t>the Law of Demand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800600"/>
            <a:ext cx="7924800" cy="2057400"/>
          </a:xfrm>
        </p:spPr>
        <p:txBody>
          <a:bodyPr/>
          <a:lstStyle/>
          <a:p>
            <a:r>
              <a:rPr lang="en-US"/>
              <a:t>The </a:t>
            </a:r>
            <a:r>
              <a:rPr lang="en-US" b="1" u="sng"/>
              <a:t>demand schedule</a:t>
            </a:r>
            <a:r>
              <a:rPr lang="en-US"/>
              <a:t> is a table that shows the relationship between price and quantity demanded by an individual consumer.</a:t>
            </a:r>
          </a:p>
        </p:txBody>
      </p:sp>
      <p:graphicFrame>
        <p:nvGraphicFramePr>
          <p:cNvPr id="50216" name="Group 40"/>
          <p:cNvGraphicFramePr>
            <a:graphicFrameLocks noGrp="1"/>
          </p:cNvGraphicFramePr>
          <p:nvPr/>
        </p:nvGraphicFramePr>
        <p:xfrm>
          <a:off x="762000" y="1752600"/>
          <a:ext cx="5562600" cy="3009900"/>
        </p:xfrm>
        <a:graphic>
          <a:graphicData uri="http://schemas.openxmlformats.org/drawingml/2006/table">
            <a:tbl>
              <a:tblPr/>
              <a:tblGrid>
                <a:gridCol w="1301750"/>
                <a:gridCol w="709613"/>
                <a:gridCol w="1893887"/>
                <a:gridCol w="1657350"/>
              </a:tblGrid>
              <a:tr h="514350"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Al’s Demand Schedule for Pizza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43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Price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Quantity of pizzas per month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50000"/>
                      </a:srgbClr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50000"/>
                      </a:srgbClr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fig4_1_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0625" y="1676400"/>
            <a:ext cx="3381375" cy="3114675"/>
          </a:xfrm>
          <a:prstGeom prst="rect">
            <a:avLst/>
          </a:prstGeom>
          <a:noFill/>
        </p:spPr>
      </p:pic>
      <p:pic>
        <p:nvPicPr>
          <p:cNvPr id="47107" name="Picture 3" descr="fig4_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0625" y="1676400"/>
            <a:ext cx="3381375" cy="3114675"/>
          </a:xfrm>
          <a:prstGeom prst="rect">
            <a:avLst/>
          </a:prstGeom>
          <a:noFill/>
        </p:spPr>
      </p:pic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Individual Demand Curve</a:t>
            </a:r>
            <a:br>
              <a:rPr lang="en-US" sz="3600"/>
            </a:br>
            <a:r>
              <a:rPr lang="en-US" sz="3600"/>
              <a:t>and the Law of Demand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0" y="1676400"/>
            <a:ext cx="4267200" cy="3276600"/>
          </a:xfrm>
        </p:spPr>
        <p:txBody>
          <a:bodyPr/>
          <a:lstStyle/>
          <a:p>
            <a:pPr marL="339725" indent="-339725">
              <a:lnSpc>
                <a:spcPct val="90000"/>
              </a:lnSpc>
            </a:pPr>
            <a:r>
              <a:rPr lang="en-US" sz="2400"/>
              <a:t>The </a:t>
            </a:r>
            <a:r>
              <a:rPr lang="en-US" sz="2400" b="1" u="sng"/>
              <a:t>individual demand curve</a:t>
            </a:r>
            <a:r>
              <a:rPr lang="en-US" sz="2400" b="1"/>
              <a:t> </a:t>
            </a:r>
            <a:r>
              <a:rPr lang="en-US" sz="2400"/>
              <a:t>is a graphical representation of the demand schedule for an individual.</a:t>
            </a:r>
          </a:p>
          <a:p>
            <a:pPr marL="339725" indent="-339725">
              <a:lnSpc>
                <a:spcPct val="90000"/>
              </a:lnSpc>
            </a:pPr>
            <a:r>
              <a:rPr lang="en-US" sz="2400"/>
              <a:t>The </a:t>
            </a:r>
            <a:r>
              <a:rPr lang="en-US" sz="2400" b="1" u="sng"/>
              <a:t>market demand curve</a:t>
            </a:r>
            <a:r>
              <a:rPr lang="en-US" sz="2400"/>
              <a:t> is a representation of the total individual demand schedules. 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1219200" y="4876800"/>
            <a:ext cx="7620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 eaLnBrk="1" hangingPunct="1">
              <a:spcBef>
                <a:spcPct val="55000"/>
              </a:spcBef>
              <a:spcAft>
                <a:spcPct val="15000"/>
              </a:spcAft>
              <a:buFontTx/>
              <a:buChar char="•"/>
            </a:pPr>
            <a:endParaRPr lang="en-US" sz="2400" i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47111" name="Picture 7" descr="fig4_1_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90625" y="1676400"/>
            <a:ext cx="3381375" cy="3114675"/>
          </a:xfrm>
          <a:prstGeom prst="rect">
            <a:avLst/>
          </a:prstGeom>
          <a:noFill/>
        </p:spPr>
      </p:pic>
      <p:pic>
        <p:nvPicPr>
          <p:cNvPr id="47112" name="Picture 8" descr="fig4_1_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90625" y="1676400"/>
            <a:ext cx="3381375" cy="3114675"/>
          </a:xfrm>
          <a:prstGeom prst="rect">
            <a:avLst/>
          </a:prstGeom>
          <a:noFill/>
        </p:spPr>
      </p:pic>
      <p:pic>
        <p:nvPicPr>
          <p:cNvPr id="47113" name="Picture 9" descr="fig4_1_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90625" y="1676400"/>
            <a:ext cx="3381375" cy="3114675"/>
          </a:xfrm>
          <a:prstGeom prst="rect">
            <a:avLst/>
          </a:prstGeom>
          <a:noFill/>
        </p:spPr>
      </p:pic>
      <p:pic>
        <p:nvPicPr>
          <p:cNvPr id="47114" name="Picture 10" descr="fig4_1_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90625" y="1676400"/>
            <a:ext cx="3381375" cy="3114675"/>
          </a:xfrm>
          <a:prstGeom prst="rect">
            <a:avLst/>
          </a:prstGeom>
          <a:noFill/>
        </p:spPr>
      </p:pic>
      <p:pic>
        <p:nvPicPr>
          <p:cNvPr id="47115" name="Picture 11" descr="fig4_1_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66800" y="1600200"/>
            <a:ext cx="3429000" cy="3200400"/>
          </a:xfrm>
          <a:prstGeom prst="rect">
            <a:avLst/>
          </a:prstGeom>
          <a:noFill/>
        </p:spPr>
      </p:pic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533400" y="5268913"/>
            <a:ext cx="5867400" cy="158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00FF00"/>
              </a:buClr>
              <a:buFontTx/>
              <a:buChar char="•"/>
            </a:pPr>
            <a:r>
              <a:rPr lang="en-US" sz="2400" b="1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LAW OF DEMAND</a:t>
            </a:r>
            <a:r>
              <a:rPr lang="en-US" sz="24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 The higher the price,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FF00"/>
              </a:buClr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smaller the quantity demanded; the lower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FF00"/>
              </a:buClr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price, the larger the quantity demanded.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build="p" autoUpdateAnimBg="0"/>
      <p:bldP spid="4711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305800" cy="1143000"/>
          </a:xfrm>
        </p:spPr>
        <p:txBody>
          <a:bodyPr/>
          <a:lstStyle/>
          <a:p>
            <a:r>
              <a:rPr lang="en-US" sz="4000"/>
              <a:t>From Individual to Market Demand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4724400"/>
            <a:ext cx="6400800" cy="1905000"/>
          </a:xfrm>
        </p:spPr>
        <p:txBody>
          <a:bodyPr/>
          <a:lstStyle/>
          <a:p>
            <a:pPr marL="339725" indent="-339725"/>
            <a:r>
              <a:rPr lang="en-US" sz="2800" b="1" u="sng"/>
              <a:t>The market demand curve</a:t>
            </a:r>
            <a:r>
              <a:rPr lang="en-US" sz="2800"/>
              <a:t> shows the relationship between price and quantity demanded by all consumers together.</a:t>
            </a:r>
          </a:p>
        </p:txBody>
      </p:sp>
      <p:pic>
        <p:nvPicPr>
          <p:cNvPr id="52228" name="Picture 4" descr="fig4_2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2075" y="1752600"/>
            <a:ext cx="6419850" cy="2952750"/>
          </a:xfrm>
          <a:prstGeom prst="rect">
            <a:avLst/>
          </a:prstGeom>
          <a:noFill/>
        </p:spPr>
      </p:pic>
      <p:pic>
        <p:nvPicPr>
          <p:cNvPr id="52229" name="Picture 5" descr="fig4_2_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2075" y="1752600"/>
            <a:ext cx="6419850" cy="2952750"/>
          </a:xfrm>
          <a:prstGeom prst="rect">
            <a:avLst/>
          </a:prstGeom>
          <a:noFill/>
        </p:spPr>
      </p:pic>
      <p:pic>
        <p:nvPicPr>
          <p:cNvPr id="52230" name="Picture 6" descr="fig4_2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62075" y="1752600"/>
            <a:ext cx="6419850" cy="2952750"/>
          </a:xfrm>
          <a:prstGeom prst="rect">
            <a:avLst/>
          </a:prstGeom>
          <a:noFill/>
        </p:spPr>
      </p:pic>
      <p:pic>
        <p:nvPicPr>
          <p:cNvPr id="52231" name="Picture 7" descr="fig4_2_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62075" y="1752600"/>
            <a:ext cx="6419850" cy="2952750"/>
          </a:xfrm>
          <a:prstGeom prst="rect">
            <a:avLst/>
          </a:prstGeom>
          <a:noFill/>
        </p:spPr>
      </p:pic>
      <p:pic>
        <p:nvPicPr>
          <p:cNvPr id="52232" name="Picture 8" descr="fig4_2_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62075" y="1752600"/>
            <a:ext cx="6419850" cy="2952750"/>
          </a:xfrm>
          <a:prstGeom prst="rect">
            <a:avLst/>
          </a:prstGeom>
          <a:noFill/>
        </p:spPr>
      </p:pic>
      <p:pic>
        <p:nvPicPr>
          <p:cNvPr id="52233" name="Picture 9" descr="fig4_2_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62075" y="1752600"/>
            <a:ext cx="6419850" cy="2952750"/>
          </a:xfrm>
          <a:prstGeom prst="rect">
            <a:avLst/>
          </a:prstGeom>
          <a:noFill/>
        </p:spPr>
      </p:pic>
      <p:pic>
        <p:nvPicPr>
          <p:cNvPr id="52234" name="Picture 10" descr="fig4_2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62075" y="1752600"/>
            <a:ext cx="6419850" cy="2952750"/>
          </a:xfrm>
          <a:prstGeom prst="rect">
            <a:avLst/>
          </a:prstGeom>
          <a:noFill/>
        </p:spPr>
      </p:pic>
      <p:pic>
        <p:nvPicPr>
          <p:cNvPr id="52235" name="Picture 11" descr="fig4_2_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62075" y="1752600"/>
            <a:ext cx="6419850" cy="29527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Demand Curve</a:t>
            </a:r>
            <a:br>
              <a:rPr lang="en-US"/>
            </a:br>
            <a:r>
              <a:rPr lang="en-US"/>
              <a:t>and the Law of Demand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1676400"/>
            <a:ext cx="4267200" cy="4724400"/>
          </a:xfrm>
        </p:spPr>
        <p:txBody>
          <a:bodyPr/>
          <a:lstStyle/>
          <a:p>
            <a:pPr marL="339725" indent="-339725"/>
            <a:r>
              <a:rPr lang="en-US" sz="2800" b="1" u="sng"/>
              <a:t>Quantity demanded</a:t>
            </a:r>
            <a:r>
              <a:rPr lang="en-US" sz="2800"/>
              <a:t> is the amount of a good an individual consumer or consumers as a group are willing to buy.</a:t>
            </a:r>
          </a:p>
          <a:p>
            <a:pPr marL="339725" indent="-339725"/>
            <a:r>
              <a:rPr lang="en-US" sz="2800"/>
              <a:t>A </a:t>
            </a:r>
            <a:r>
              <a:rPr lang="en-US" sz="2800" b="1" u="sng"/>
              <a:t>change in quantity demanded</a:t>
            </a:r>
            <a:r>
              <a:rPr lang="en-US" sz="2800"/>
              <a:t> is a change in the amount of a good demanded resulting from a change in the price of the good. 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838200" y="4800600"/>
            <a:ext cx="3733800" cy="175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 eaLnBrk="1" hangingPunct="1">
              <a:spcBef>
                <a:spcPct val="25000"/>
              </a:spcBef>
              <a:spcAft>
                <a:spcPct val="45000"/>
              </a:spcAft>
              <a:buFontTx/>
              <a:buChar char="•"/>
            </a:pPr>
            <a:r>
              <a:rPr lang="en-US" sz="2000">
                <a:latin typeface="Arial" charset="0"/>
              </a:rPr>
              <a:t>In this case, an increase in price causes a decrease in quantity demanded, and a movement upward </a:t>
            </a:r>
            <a:r>
              <a:rPr lang="en-US" sz="2000" u="sng">
                <a:latin typeface="Arial" charset="0"/>
              </a:rPr>
              <a:t>along</a:t>
            </a:r>
            <a:r>
              <a:rPr lang="en-US" sz="2000">
                <a:latin typeface="Arial" charset="0"/>
              </a:rPr>
              <a:t> the individual’s demand curve.</a:t>
            </a:r>
          </a:p>
        </p:txBody>
      </p:sp>
      <p:pic>
        <p:nvPicPr>
          <p:cNvPr id="51205" name="Picture 5" descr="fig4_1_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0625" y="1676400"/>
            <a:ext cx="3381375" cy="3114675"/>
          </a:xfrm>
          <a:prstGeom prst="rect">
            <a:avLst/>
          </a:prstGeom>
          <a:noFill/>
        </p:spPr>
      </p:pic>
      <p:pic>
        <p:nvPicPr>
          <p:cNvPr id="51206" name="Picture 6" descr="fig4_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0625" y="1676400"/>
            <a:ext cx="3381375" cy="3114675"/>
          </a:xfrm>
          <a:prstGeom prst="rect">
            <a:avLst/>
          </a:prstGeom>
          <a:noFill/>
        </p:spPr>
      </p:pic>
      <p:pic>
        <p:nvPicPr>
          <p:cNvPr id="51207" name="Picture 7" descr="fig4_1_movealong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90625" y="1676400"/>
            <a:ext cx="3381375" cy="3114675"/>
          </a:xfrm>
          <a:prstGeom prst="rect">
            <a:avLst/>
          </a:prstGeom>
          <a:noFill/>
        </p:spPr>
      </p:pic>
      <p:pic>
        <p:nvPicPr>
          <p:cNvPr id="51208" name="Picture 8" descr="fig4_1_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90625" y="1676400"/>
            <a:ext cx="3381375" cy="3114675"/>
          </a:xfrm>
          <a:prstGeom prst="rect">
            <a:avLst/>
          </a:prstGeom>
          <a:noFill/>
        </p:spPr>
      </p:pic>
      <p:pic>
        <p:nvPicPr>
          <p:cNvPr id="51209" name="Picture 9" descr="fig4_1_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90625" y="1676400"/>
            <a:ext cx="3381375" cy="311467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1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  <p:bldP spid="512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en-US" sz="3600"/>
              <a:t>Determinants of Demand (Why the Demand Curve is downsloping)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7467600" cy="4267200"/>
          </a:xfrm>
        </p:spPr>
        <p:txBody>
          <a:bodyPr/>
          <a:lstStyle/>
          <a:p>
            <a:pPr marL="457200" indent="-457200"/>
            <a:r>
              <a:rPr lang="en-US" b="1" u="sng"/>
              <a:t>Law of Diminishing Marginal Utility</a:t>
            </a:r>
            <a:r>
              <a:rPr lang="en-US"/>
              <a:t> suggests that we receive less satisfaction from additional units that we may purchase.</a:t>
            </a:r>
          </a:p>
          <a:p>
            <a:pPr marL="457200" indent="-457200"/>
            <a:r>
              <a:rPr lang="en-US"/>
              <a:t>The </a:t>
            </a:r>
            <a:r>
              <a:rPr lang="en-US" b="1" u="sng"/>
              <a:t>substitution effect</a:t>
            </a:r>
            <a:r>
              <a:rPr lang="en-US"/>
              <a:t> is the change in consumption resulting from a change in the price of one good relative to the price of other goods.</a:t>
            </a:r>
          </a:p>
          <a:p>
            <a:pPr marL="457200" indent="-457200"/>
            <a:endParaRPr lang="en-US"/>
          </a:p>
          <a:p>
            <a:pPr marL="457200" indent="-457200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1143000"/>
          </a:xfrm>
        </p:spPr>
        <p:txBody>
          <a:bodyPr/>
          <a:lstStyle/>
          <a:p>
            <a:r>
              <a:rPr lang="en-US" sz="3600"/>
              <a:t>Market Effects of Changes in Demand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5029200"/>
            <a:ext cx="3886200" cy="1306513"/>
          </a:xfrm>
        </p:spPr>
        <p:txBody>
          <a:bodyPr/>
          <a:lstStyle/>
          <a:p>
            <a:pPr marL="236538" indent="-236538">
              <a:lnSpc>
                <a:spcPct val="90000"/>
              </a:lnSpc>
            </a:pPr>
            <a:r>
              <a:rPr lang="en-US" sz="2400"/>
              <a:t>A change in price causes a </a:t>
            </a:r>
            <a:r>
              <a:rPr lang="en-US" sz="2400" b="1" u="sng"/>
              <a:t>change in quantity demanded</a:t>
            </a:r>
            <a:r>
              <a:rPr lang="en-US" sz="2400"/>
              <a:t>.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5105400"/>
            <a:ext cx="4724400" cy="1752600"/>
          </a:xfrm>
        </p:spPr>
        <p:txBody>
          <a:bodyPr/>
          <a:lstStyle/>
          <a:p>
            <a:pPr marL="236538" indent="-236538"/>
            <a:r>
              <a:rPr lang="en-US" sz="2400"/>
              <a:t>A </a:t>
            </a:r>
            <a:r>
              <a:rPr lang="en-US" sz="2400" b="1" u="sng"/>
              <a:t>change in demand</a:t>
            </a:r>
            <a:r>
              <a:rPr lang="en-US" sz="2400"/>
              <a:t> </a:t>
            </a:r>
          </a:p>
          <a:p>
            <a:pPr marL="236538" indent="-236538">
              <a:buFontTx/>
              <a:buNone/>
            </a:pPr>
            <a:r>
              <a:rPr lang="en-US" sz="2400"/>
              <a:t>   causes a shift of the entire demand curve.</a:t>
            </a:r>
          </a:p>
        </p:txBody>
      </p:sp>
      <p:pic>
        <p:nvPicPr>
          <p:cNvPr id="53253" name="Picture 5" descr="fig4_6_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0638" y="1971675"/>
            <a:ext cx="6562725" cy="2914650"/>
          </a:xfrm>
          <a:prstGeom prst="rect">
            <a:avLst/>
          </a:prstGeom>
          <a:noFill/>
        </p:spPr>
      </p:pic>
      <p:pic>
        <p:nvPicPr>
          <p:cNvPr id="53254" name="Picture 6" descr="fig4_6_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0638" y="1971675"/>
            <a:ext cx="6562725" cy="2914650"/>
          </a:xfrm>
          <a:prstGeom prst="rect">
            <a:avLst/>
          </a:prstGeom>
          <a:noFill/>
        </p:spPr>
      </p:pic>
      <p:pic>
        <p:nvPicPr>
          <p:cNvPr id="53255" name="Picture 7" descr="fig4_6_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0638" y="1971675"/>
            <a:ext cx="6562725" cy="2914650"/>
          </a:xfrm>
          <a:prstGeom prst="rect">
            <a:avLst/>
          </a:prstGeom>
          <a:noFill/>
        </p:spPr>
      </p:pic>
      <p:pic>
        <p:nvPicPr>
          <p:cNvPr id="53256" name="Picture 8" descr="fig4_6_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0638" y="1971675"/>
            <a:ext cx="6562725" cy="2914650"/>
          </a:xfrm>
          <a:prstGeom prst="rect">
            <a:avLst/>
          </a:prstGeom>
          <a:noFill/>
        </p:spPr>
      </p:pic>
      <p:pic>
        <p:nvPicPr>
          <p:cNvPr id="53257" name="Picture 9" descr="fig4_6_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0638" y="1971675"/>
            <a:ext cx="6562725" cy="2914650"/>
          </a:xfrm>
          <a:prstGeom prst="rect">
            <a:avLst/>
          </a:prstGeom>
          <a:noFill/>
        </p:spPr>
      </p:pic>
      <p:pic>
        <p:nvPicPr>
          <p:cNvPr id="53258" name="Picture 10" descr="fig4_6_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90638" y="1971675"/>
            <a:ext cx="6562725" cy="2914650"/>
          </a:xfrm>
          <a:prstGeom prst="rect">
            <a:avLst/>
          </a:prstGeom>
          <a:noFill/>
        </p:spPr>
      </p:pic>
      <p:pic>
        <p:nvPicPr>
          <p:cNvPr id="53259" name="Picture 11" descr="fig4_6_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90638" y="1971675"/>
            <a:ext cx="6562725" cy="2914650"/>
          </a:xfrm>
          <a:prstGeom prst="rect">
            <a:avLst/>
          </a:prstGeom>
          <a:noFill/>
        </p:spPr>
      </p:pic>
      <p:pic>
        <p:nvPicPr>
          <p:cNvPr id="53260" name="Picture 12" descr="fig4_6_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90638" y="1971675"/>
            <a:ext cx="6562725" cy="2914650"/>
          </a:xfrm>
          <a:prstGeom prst="rect">
            <a:avLst/>
          </a:prstGeom>
          <a:noFill/>
        </p:spPr>
      </p:pic>
      <p:pic>
        <p:nvPicPr>
          <p:cNvPr id="53261" name="Picture 13" descr="fig4_6_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90638" y="1971675"/>
            <a:ext cx="6562725" cy="2914650"/>
          </a:xfrm>
          <a:prstGeom prst="rect">
            <a:avLst/>
          </a:prstGeom>
          <a:noFill/>
        </p:spPr>
      </p:pic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1143000" y="1447800"/>
            <a:ext cx="7696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36538" indent="-236538" eaLnBrk="1" hangingPunct="1">
              <a:spcBef>
                <a:spcPct val="25000"/>
              </a:spcBef>
              <a:spcAft>
                <a:spcPct val="45000"/>
              </a:spcAft>
            </a:pPr>
            <a:r>
              <a:rPr lang="en-US" sz="2000" b="1">
                <a:latin typeface="Arial" charset="0"/>
              </a:rPr>
              <a:t>Change in Quantity Demanded versus Change in Demand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  <p:bldP spid="53252" grpId="0" build="p"/>
      <p:bldP spid="532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Causes of an Increase in Demand (a shift of Demand)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6172200" cy="129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 increase in demand can occur for several reasons:</a:t>
            </a:r>
            <a:endParaRPr lang="en-US" sz="3600"/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524000" y="2819400"/>
            <a:ext cx="5943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30000"/>
              </a:spcBef>
              <a:spcAft>
                <a:spcPct val="15000"/>
              </a:spcAft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 increase in income allows a consumer to buy more; likewise a decrease in come causes a consumer to buy less.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1524000" y="4572000"/>
            <a:ext cx="5867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30000"/>
              </a:spcBef>
              <a:spcAft>
                <a:spcPct val="15000"/>
              </a:spcAft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Consumer tastes can be affected positively by advertising, trends, etc.  Tastes can also cause a decrease in demand if adverse news is delivered.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  <p:bldP spid="55300" grpId="0" build="p" bldLvl="2" autoUpdateAnimBg="0"/>
      <p:bldP spid="55301" grpId="0" build="p" bldLvl="2" autoUpdateAnimBg="0"/>
    </p:bldLst>
  </p:timing>
</p:sld>
</file>

<file path=ppt/theme/theme1.xml><?xml version="1.0" encoding="utf-8"?>
<a:theme xmlns:a="http://schemas.openxmlformats.org/drawingml/2006/main" name="COLORBOX">
  <a:themeElements>
    <a:clrScheme name="COLORBOX 1">
      <a:dk1>
        <a:srgbClr val="000000"/>
      </a:dk1>
      <a:lt1>
        <a:srgbClr val="FFFFFF"/>
      </a:lt1>
      <a:dk2>
        <a:srgbClr val="969696"/>
      </a:dk2>
      <a:lt2>
        <a:srgbClr val="FFFFFF"/>
      </a:lt2>
      <a:accent1>
        <a:srgbClr val="0000FF"/>
      </a:accent1>
      <a:accent2>
        <a:srgbClr val="66FF33"/>
      </a:accent2>
      <a:accent3>
        <a:srgbClr val="C9C9C9"/>
      </a:accent3>
      <a:accent4>
        <a:srgbClr val="DADADA"/>
      </a:accent4>
      <a:accent5>
        <a:srgbClr val="AAAAFF"/>
      </a:accent5>
      <a:accent6>
        <a:srgbClr val="5CE72D"/>
      </a:accent6>
      <a:hlink>
        <a:srgbClr val="D60093"/>
      </a:hlink>
      <a:folHlink>
        <a:srgbClr val="B2B2B2"/>
      </a:folHlink>
    </a:clrScheme>
    <a:fontScheme name="COLORBOX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LORBOX 1">
        <a:dk1>
          <a:srgbClr val="000000"/>
        </a:dk1>
        <a:lt1>
          <a:srgbClr val="FFFFFF"/>
        </a:lt1>
        <a:dk2>
          <a:srgbClr val="969696"/>
        </a:dk2>
        <a:lt2>
          <a:srgbClr val="FFFFFF"/>
        </a:lt2>
        <a:accent1>
          <a:srgbClr val="0000FF"/>
        </a:accent1>
        <a:accent2>
          <a:srgbClr val="66FF33"/>
        </a:accent2>
        <a:accent3>
          <a:srgbClr val="C9C9C9"/>
        </a:accent3>
        <a:accent4>
          <a:srgbClr val="DADADA"/>
        </a:accent4>
        <a:accent5>
          <a:srgbClr val="AAAAFF"/>
        </a:accent5>
        <a:accent6>
          <a:srgbClr val="5CE72D"/>
        </a:accent6>
        <a:hlink>
          <a:srgbClr val="D60093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LORBOX 2">
        <a:dk1>
          <a:srgbClr val="000000"/>
        </a:dk1>
        <a:lt1>
          <a:srgbClr val="FFFFFF"/>
        </a:lt1>
        <a:dk2>
          <a:srgbClr val="000000"/>
        </a:dk2>
        <a:lt2>
          <a:srgbClr val="FFFFCC"/>
        </a:lt2>
        <a:accent1>
          <a:srgbClr val="FF00FF"/>
        </a:accent1>
        <a:accent2>
          <a:srgbClr val="00FF00"/>
        </a:accent2>
        <a:accent3>
          <a:srgbClr val="FFFFFF"/>
        </a:accent3>
        <a:accent4>
          <a:srgbClr val="000000"/>
        </a:accent4>
        <a:accent5>
          <a:srgbClr val="FFAAFF"/>
        </a:accent5>
        <a:accent6>
          <a:srgbClr val="00E700"/>
        </a:accent6>
        <a:hlink>
          <a:srgbClr val="00FF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BOX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COLORBOX</Template>
  <TotalTime>5960</TotalTime>
  <Words>982</Words>
  <Application>Microsoft Office PowerPoint</Application>
  <PresentationFormat>On-screen Show (4:3)</PresentationFormat>
  <Paragraphs>116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COLORBOX</vt:lpstr>
      <vt:lpstr>Chap 4-5 Demand and Supply </vt:lpstr>
      <vt:lpstr>Vocabulary Chap 4 - 5</vt:lpstr>
      <vt:lpstr>The Individual Demand Curve and the Law of Demand</vt:lpstr>
      <vt:lpstr>The Individual Demand Curve and the Law of Demand</vt:lpstr>
      <vt:lpstr>From Individual to Market Demand</vt:lpstr>
      <vt:lpstr>The Demand Curve and the Law of Demand</vt:lpstr>
      <vt:lpstr>Determinants of Demand (Why the Demand Curve is downsloping)</vt:lpstr>
      <vt:lpstr>Market Effects of Changes in Demand</vt:lpstr>
      <vt:lpstr>Causes of an Increase in Demand (a shift of Demand)</vt:lpstr>
      <vt:lpstr>Causes of an Increase in Demand (Continued)</vt:lpstr>
      <vt:lpstr>Causes of an Increase in Demand (Continued)</vt:lpstr>
      <vt:lpstr>Elasticity of Demand</vt:lpstr>
      <vt:lpstr>What Determines Demand Elasticity</vt:lpstr>
      <vt:lpstr>What is Supply?</vt:lpstr>
      <vt:lpstr>The Individual Supply Curve </vt:lpstr>
      <vt:lpstr>The Supply Curve for Nora’s Pizzeria</vt:lpstr>
      <vt:lpstr>Effects of Changes in Supply</vt:lpstr>
      <vt:lpstr>Causes of a Change in Supply</vt:lpstr>
      <vt:lpstr>Elasticity of Supply</vt:lpstr>
      <vt:lpstr>Chapter 4,5 Important Questions</vt:lpstr>
    </vt:vector>
  </TitlesOfParts>
  <Company>westover high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Scarcity, opportunity cost &amp;  Production Possibilities Curves</dc:title>
  <dc:creator>constance wehner</dc:creator>
  <cp:lastModifiedBy>Edwin Barber</cp:lastModifiedBy>
  <cp:revision>22</cp:revision>
  <cp:lastPrinted>2014-01-24T15:27:06Z</cp:lastPrinted>
  <dcterms:created xsi:type="dcterms:W3CDTF">2007-08-17T01:32:50Z</dcterms:created>
  <dcterms:modified xsi:type="dcterms:W3CDTF">2014-01-24T15:35:28Z</dcterms:modified>
</cp:coreProperties>
</file>