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8" r:id="rId1"/>
  </p:sldMasterIdLst>
  <p:notesMasterIdLst>
    <p:notesMasterId r:id="rId17"/>
  </p:notesMasterIdLst>
  <p:handoutMasterIdLst>
    <p:handoutMasterId r:id="rId18"/>
  </p:handoutMasterIdLst>
  <p:sldIdLst>
    <p:sldId id="588" r:id="rId2"/>
    <p:sldId id="543" r:id="rId3"/>
    <p:sldId id="585" r:id="rId4"/>
    <p:sldId id="574" r:id="rId5"/>
    <p:sldId id="583" r:id="rId6"/>
    <p:sldId id="576" r:id="rId7"/>
    <p:sldId id="586" r:id="rId8"/>
    <p:sldId id="581" r:id="rId9"/>
    <p:sldId id="579" r:id="rId10"/>
    <p:sldId id="580" r:id="rId11"/>
    <p:sldId id="582" r:id="rId12"/>
    <p:sldId id="584" r:id="rId13"/>
    <p:sldId id="587" r:id="rId14"/>
    <p:sldId id="589" r:id="rId15"/>
    <p:sldId id="59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00"/>
    <a:srgbClr val="FF0000"/>
    <a:srgbClr val="000000"/>
    <a:srgbClr val="FFCC00"/>
    <a:srgbClr val="993300"/>
    <a:srgbClr val="996600"/>
    <a:srgbClr val="33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24" y="60"/>
      </p:cViewPr>
      <p:guideLst>
        <p:guide orient="horz" pos="753"/>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0"/>
    </p:cViewPr>
  </p:sorterViewPr>
  <p:notesViewPr>
    <p:cSldViewPr snapToGrid="0">
      <p:cViewPr varScale="1">
        <p:scale>
          <a:sx n="54" d="100"/>
          <a:sy n="54" d="100"/>
        </p:scale>
        <p:origin x="-11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Arial" charset="0"/>
              </a:defRPr>
            </a:lvl1pPr>
          </a:lstStyle>
          <a:p>
            <a:endParaRPr lang="en-US" altLang="en-US"/>
          </a:p>
        </p:txBody>
      </p:sp>
      <p:sp>
        <p:nvSpPr>
          <p:cNvPr id="3768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Arial" charset="0"/>
              </a:defRPr>
            </a:lvl1pPr>
          </a:lstStyle>
          <a:p>
            <a:endParaRPr lang="en-US" altLang="en-US"/>
          </a:p>
        </p:txBody>
      </p:sp>
      <p:sp>
        <p:nvSpPr>
          <p:cNvPr id="3768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Arial" charset="0"/>
              </a:defRPr>
            </a:lvl1pPr>
          </a:lstStyle>
          <a:p>
            <a:endParaRPr lang="en-US" altLang="en-US"/>
          </a:p>
        </p:txBody>
      </p:sp>
      <p:sp>
        <p:nvSpPr>
          <p:cNvPr id="3768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Arial" charset="0"/>
              </a:defRPr>
            </a:lvl1pPr>
          </a:lstStyle>
          <a:p>
            <a:fld id="{CA8F4EEC-8A00-4846-8E1D-6DCEDC3BD7A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FontTx/>
              <a:buChar char="•"/>
              <a:defRPr sz="1200">
                <a:latin typeface="Arial" charset="0"/>
              </a:defRPr>
            </a:lvl1pPr>
          </a:lstStyle>
          <a:p>
            <a:endParaRPr lang="en-US" altLang="en-US"/>
          </a:p>
        </p:txBody>
      </p:sp>
      <p:sp>
        <p:nvSpPr>
          <p:cNvPr id="374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Arial" charset="0"/>
              </a:defRPr>
            </a:lvl1pPr>
          </a:lstStyle>
          <a:p>
            <a:endParaRPr lang="en-US" altLang="en-US"/>
          </a:p>
        </p:txBody>
      </p:sp>
      <p:sp>
        <p:nvSpPr>
          <p:cNvPr id="374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74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4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FontTx/>
              <a:buChar char="•"/>
              <a:defRPr sz="1200">
                <a:latin typeface="Arial" charset="0"/>
              </a:defRPr>
            </a:lvl1pPr>
          </a:lstStyle>
          <a:p>
            <a:endParaRPr lang="en-US" altLang="en-US"/>
          </a:p>
        </p:txBody>
      </p:sp>
      <p:sp>
        <p:nvSpPr>
          <p:cNvPr id="374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FontTx/>
              <a:buChar char="•"/>
              <a:defRPr sz="1200">
                <a:latin typeface="Arial" charset="0"/>
              </a:defRPr>
            </a:lvl1pPr>
          </a:lstStyle>
          <a:p>
            <a:fld id="{7D4886FE-40FD-4423-9220-DC42EEDB3E4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33E85E5-6D60-4A4F-90D9-974032A43317}" type="slidenum">
              <a:rPr lang="en-US" altLang="en-US"/>
              <a:pPr/>
              <a:t>4</a:t>
            </a:fld>
            <a:endParaRPr lang="en-US" alt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44213AF-26F6-41FA-8D85-E2C5388D6E58}" type="datetimeFigureOut">
              <a:rPr lang="en-US" smtClean="0"/>
              <a:pPr/>
              <a:t>4/20/2011</a:t>
            </a:fld>
            <a:endParaRPr lang="en-US" dirty="0">
              <a:solidFill>
                <a:srgbClr val="FFFFFF"/>
              </a:solidFill>
            </a:endParaRPr>
          </a:p>
        </p:txBody>
      </p:sp>
      <p:sp>
        <p:nvSpPr>
          <p:cNvPr id="17" name="Footer Placeholder 16"/>
          <p:cNvSpPr>
            <a:spLocks noGrp="1"/>
          </p:cNvSpPr>
          <p:nvPr>
            <p:ph type="ftr" sz="quarter" idx="11"/>
          </p:nvPr>
        </p:nvSpPr>
        <p:spPr/>
        <p:txBody>
          <a:bodyPr/>
          <a:lstStyle/>
          <a:p>
            <a:endParaRPr kumimoji="0" lang="en-US">
              <a:solidFill>
                <a:schemeClr val="accent1">
                  <a:tint val="20000"/>
                </a:schemeClr>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BC35B-A44B-4119-B8DA-DE9E3DFADA20}" type="slidenum">
              <a:rPr kumimoji="0" lang="en-US" smtClean="0"/>
              <a:pPr/>
              <a:t>‹#›</a:t>
            </a:fld>
            <a:endParaRPr kumimoji="0" lang="en-US" dirty="0">
              <a:solidFill>
                <a:srgbClr val="FFFFF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5BBC35B-A44B-4119-B8DA-DE9E3DFADA20}" type="slidenum">
              <a:rPr kumimoji="0" lang="en-US" smtClean="0"/>
              <a:pPr/>
              <a:t>‹#›</a:t>
            </a:fld>
            <a:endParaRPr kumimoji="0"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4/20/2011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D5BBC35B-A44B-4119-B8DA-DE9E3DFADA20}" type="slidenum">
              <a:rPr kumimoji="0" lang="en-US" smtClean="0"/>
              <a:pPr/>
              <a:t>‹#›</a:t>
            </a:fld>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fld id="{544213AF-26F6-41FA-8D85-E2C5388D6E58}" type="datetimeFigureOut">
              <a:rPr lang="en-US" smtClean="0"/>
              <a:pPr/>
              <a:t>4/20/2011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BBC35B-A44B-4119-B8DA-DE9E3DFADA20}" type="slidenum">
              <a:rPr kumimoji="0" lang="en-US" smtClean="0"/>
              <a:pPr/>
              <a:t>‹#›</a:t>
            </a:fld>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44213AF-26F6-41FA-8D85-E2C5388D6E58}" type="datetimeFigureOut">
              <a:rPr lang="en-US" smtClean="0"/>
              <a:pPr/>
              <a:t>4/20/2011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4213AF-26F6-41FA-8D85-E2C5388D6E58}" type="datetimeFigureOut">
              <a:rPr lang="en-US" smtClean="0"/>
              <a:pPr/>
              <a:t>4/20/2011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BBC35B-A44B-4119-B8DA-DE9E3DFADA20}" type="slidenum">
              <a:rPr kumimoji="0" lang="en-US" smtClean="0"/>
              <a:pPr/>
              <a:t>‹#›</a:t>
            </a:fld>
            <a:endParaRPr kumimoji="0"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4213AF-26F6-41FA-8D85-E2C5388D6E58}" type="datetimeFigureOut">
              <a:rPr lang="en-US" smtClean="0"/>
              <a:pPr/>
              <a:t>4/20/2011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44213AF-26F6-41FA-8D85-E2C5388D6E58}" type="datetimeFigureOut">
              <a:rPr lang="en-US" smtClean="0"/>
              <a:pPr/>
              <a:t>4/20/2011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BBC35B-A44B-4119-B8DA-DE9E3DFADA20}" type="slidenum">
              <a:rPr kumimoji="0" lang="en-US" smtClean="0"/>
              <a:pPr/>
              <a:t>‹#›</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44213AF-26F6-41FA-8D85-E2C5388D6E58}" type="datetimeFigureOut">
              <a:rPr lang="en-US" smtClean="0"/>
              <a:pPr/>
              <a:t>4/20/2011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44213AF-26F6-41FA-8D85-E2C5388D6E58}" type="datetimeFigureOut">
              <a:rPr lang="en-US" smtClean="0"/>
              <a:pPr/>
              <a:t>4/20/2011</a:t>
            </a:fld>
            <a:endParaRPr lang="en-US">
              <a:solidFill>
                <a:schemeClr val="tx1"/>
              </a:solidFill>
            </a:endParaRPr>
          </a:p>
        </p:txBody>
      </p:sp>
      <p:sp>
        <p:nvSpPr>
          <p:cNvPr id="6" name="Footer Placeholder 5"/>
          <p:cNvSpPr>
            <a:spLocks noGrp="1"/>
          </p:cNvSpPr>
          <p:nvPr>
            <p:ph type="ftr" sz="quarter" idx="11"/>
          </p:nvPr>
        </p:nvSpPr>
        <p:spPr>
          <a:xfrm>
            <a:off x="301752" y="6410848"/>
            <a:ext cx="3584448" cy="365760"/>
          </a:xfrm>
        </p:spPr>
        <p:txBody>
          <a:bodyPr/>
          <a:lstStyle/>
          <a:p>
            <a:endParaRPr kumimoji="0"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44213AF-26F6-41FA-8D85-E2C5388D6E58}" type="datetimeFigureOut">
              <a:rPr lang="en-US" smtClean="0"/>
              <a:pPr/>
              <a:t>4/20/2011</a:t>
            </a:fld>
            <a:endParaRPr lang="en-US" sz="1000" dirty="0">
              <a:solidFill>
                <a:schemeClr val="tx1"/>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r" eaLnBrk="1" latinLnBrk="0" hangingPunct="1"/>
            <a:endParaRPr kumimoji="0" lang="en-US" sz="1000" dirty="0">
              <a:solidFill>
                <a:schemeClr val="tx1"/>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BBC35B-A44B-4119-B8DA-DE9E3DFADA20}" type="slidenum">
              <a:rPr kumimoji="0" lang="en-US" smtClean="0"/>
              <a:pPr/>
              <a:t>‹#›</a:t>
            </a:fld>
            <a:endParaRPr kumimoji="0" lang="en-US" sz="1000" b="0">
              <a:solidFill>
                <a:schemeClr val="tx1"/>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6" name="Rectangle 4"/>
          <p:cNvSpPr>
            <a:spLocks noGrp="1" noChangeArrowheads="1"/>
          </p:cNvSpPr>
          <p:nvPr>
            <p:ph type="title"/>
          </p:nvPr>
        </p:nvSpPr>
        <p:spPr/>
        <p:txBody>
          <a:bodyPr>
            <a:normAutofit/>
          </a:bodyPr>
          <a:lstStyle/>
          <a:p>
            <a:r>
              <a:rPr lang="en-US" sz="4000"/>
              <a:t>Vocabulary for Chapter 13,14</a:t>
            </a:r>
          </a:p>
        </p:txBody>
      </p:sp>
      <p:sp>
        <p:nvSpPr>
          <p:cNvPr id="484357" name="Rectangle 5"/>
          <p:cNvSpPr>
            <a:spLocks noGrp="1" noChangeArrowheads="1"/>
          </p:cNvSpPr>
          <p:nvPr>
            <p:ph sz="half" idx="1"/>
          </p:nvPr>
        </p:nvSpPr>
        <p:spPr/>
        <p:txBody>
          <a:bodyPr/>
          <a:lstStyle/>
          <a:p>
            <a:pPr>
              <a:lnSpc>
                <a:spcPct val="80000"/>
              </a:lnSpc>
            </a:pPr>
            <a:r>
              <a:rPr lang="en-US" sz="2000"/>
              <a:t>Presidential succession</a:t>
            </a:r>
          </a:p>
          <a:p>
            <a:pPr>
              <a:lnSpc>
                <a:spcPct val="80000"/>
              </a:lnSpc>
            </a:pPr>
            <a:r>
              <a:rPr lang="en-US" sz="2000"/>
              <a:t>Presidential Succession Act of 1947</a:t>
            </a:r>
          </a:p>
          <a:p>
            <a:pPr>
              <a:lnSpc>
                <a:spcPct val="80000"/>
              </a:lnSpc>
            </a:pPr>
            <a:r>
              <a:rPr lang="en-US" sz="2000"/>
              <a:t>Balance the ticket</a:t>
            </a:r>
          </a:p>
          <a:p>
            <a:pPr>
              <a:lnSpc>
                <a:spcPct val="80000"/>
              </a:lnSpc>
            </a:pPr>
            <a:r>
              <a:rPr lang="en-US" sz="2000"/>
              <a:t>Presidential electors</a:t>
            </a:r>
          </a:p>
          <a:p>
            <a:pPr>
              <a:lnSpc>
                <a:spcPct val="80000"/>
              </a:lnSpc>
            </a:pPr>
            <a:r>
              <a:rPr lang="en-US" sz="2000"/>
              <a:t>Electoral votes</a:t>
            </a:r>
          </a:p>
          <a:p>
            <a:pPr>
              <a:lnSpc>
                <a:spcPct val="80000"/>
              </a:lnSpc>
            </a:pPr>
            <a:r>
              <a:rPr lang="en-US" sz="2000"/>
              <a:t>Electoral college</a:t>
            </a:r>
          </a:p>
          <a:p>
            <a:pPr>
              <a:lnSpc>
                <a:spcPct val="80000"/>
              </a:lnSpc>
            </a:pPr>
            <a:r>
              <a:rPr lang="en-US" sz="2000"/>
              <a:t>Executive Article</a:t>
            </a:r>
          </a:p>
          <a:p>
            <a:pPr>
              <a:lnSpc>
                <a:spcPct val="80000"/>
              </a:lnSpc>
            </a:pPr>
            <a:r>
              <a:rPr lang="en-US" sz="2000"/>
              <a:t>Mass media</a:t>
            </a:r>
          </a:p>
          <a:p>
            <a:pPr>
              <a:lnSpc>
                <a:spcPct val="80000"/>
              </a:lnSpc>
            </a:pPr>
            <a:r>
              <a:rPr lang="en-US" sz="2000"/>
              <a:t>Imperial presidency</a:t>
            </a:r>
          </a:p>
        </p:txBody>
      </p:sp>
      <p:sp>
        <p:nvSpPr>
          <p:cNvPr id="484358" name="Rectangle 6"/>
          <p:cNvSpPr>
            <a:spLocks noGrp="1" noChangeArrowheads="1"/>
          </p:cNvSpPr>
          <p:nvPr>
            <p:ph sz="half" idx="2"/>
          </p:nvPr>
        </p:nvSpPr>
        <p:spPr/>
        <p:txBody>
          <a:bodyPr/>
          <a:lstStyle/>
          <a:p>
            <a:pPr>
              <a:lnSpc>
                <a:spcPct val="80000"/>
              </a:lnSpc>
            </a:pPr>
            <a:r>
              <a:rPr lang="en-US" sz="2000"/>
              <a:t>Oath of Office</a:t>
            </a:r>
          </a:p>
          <a:p>
            <a:pPr>
              <a:lnSpc>
                <a:spcPct val="80000"/>
              </a:lnSpc>
            </a:pPr>
            <a:r>
              <a:rPr lang="en-US" sz="2000"/>
              <a:t>Executive order</a:t>
            </a:r>
          </a:p>
          <a:p>
            <a:pPr>
              <a:lnSpc>
                <a:spcPct val="80000"/>
              </a:lnSpc>
            </a:pPr>
            <a:r>
              <a:rPr lang="en-US" sz="2000"/>
              <a:t>Ordinance power</a:t>
            </a:r>
          </a:p>
          <a:p>
            <a:pPr>
              <a:lnSpc>
                <a:spcPct val="80000"/>
              </a:lnSpc>
            </a:pPr>
            <a:r>
              <a:rPr lang="en-US" sz="2000"/>
              <a:t>Treaty</a:t>
            </a:r>
          </a:p>
          <a:p>
            <a:pPr>
              <a:lnSpc>
                <a:spcPct val="80000"/>
              </a:lnSpc>
            </a:pPr>
            <a:r>
              <a:rPr lang="en-US" sz="2000"/>
              <a:t>Executive Agreement</a:t>
            </a:r>
          </a:p>
          <a:p>
            <a:pPr>
              <a:lnSpc>
                <a:spcPct val="80000"/>
              </a:lnSpc>
            </a:pPr>
            <a:r>
              <a:rPr lang="en-US" sz="2000"/>
              <a:t>Recognition</a:t>
            </a:r>
          </a:p>
          <a:p>
            <a:pPr>
              <a:lnSpc>
                <a:spcPct val="80000"/>
              </a:lnSpc>
            </a:pPr>
            <a:r>
              <a:rPr lang="en-US" sz="2000" i="1"/>
              <a:t>Personna non grata</a:t>
            </a:r>
            <a:endParaRPr lang="en-US" sz="2000"/>
          </a:p>
          <a:p>
            <a:pPr>
              <a:lnSpc>
                <a:spcPct val="80000"/>
              </a:lnSpc>
            </a:pPr>
            <a:r>
              <a:rPr lang="en-US" sz="2000"/>
              <a:t>Reprieve</a:t>
            </a:r>
          </a:p>
          <a:p>
            <a:pPr>
              <a:lnSpc>
                <a:spcPct val="80000"/>
              </a:lnSpc>
            </a:pPr>
            <a:r>
              <a:rPr lang="en-US" sz="2000"/>
              <a:t>Pardon</a:t>
            </a:r>
          </a:p>
          <a:p>
            <a:pPr>
              <a:lnSpc>
                <a:spcPct val="80000"/>
              </a:lnSpc>
            </a:pPr>
            <a:r>
              <a:rPr lang="en-US" sz="2000"/>
              <a:t>Clemency</a:t>
            </a:r>
          </a:p>
          <a:p>
            <a:pPr>
              <a:lnSpc>
                <a:spcPct val="80000"/>
              </a:lnSpc>
            </a:pPr>
            <a:r>
              <a:rPr lang="en-US" sz="2000"/>
              <a:t>Commutation</a:t>
            </a:r>
          </a:p>
          <a:p>
            <a:pPr>
              <a:lnSpc>
                <a:spcPct val="80000"/>
              </a:lnSpc>
            </a:pPr>
            <a:r>
              <a:rPr lang="en-US" sz="2000" i="1"/>
              <a:t>amnesty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lgn="ctr"/>
            <a:r>
              <a:rPr lang="en-US"/>
              <a:t>How the Electoral College Works</a:t>
            </a:r>
          </a:p>
        </p:txBody>
      </p:sp>
      <p:sp>
        <p:nvSpPr>
          <p:cNvPr id="462851" name="Rectangle 3"/>
          <p:cNvSpPr>
            <a:spLocks noGrp="1" noChangeArrowheads="1"/>
          </p:cNvSpPr>
          <p:nvPr>
            <p:ph sz="quarter" idx="1"/>
          </p:nvPr>
        </p:nvSpPr>
        <p:spPr>
          <a:xfrm>
            <a:off x="727075" y="2006600"/>
            <a:ext cx="8029575" cy="3956050"/>
          </a:xfrm>
        </p:spPr>
        <p:txBody>
          <a:bodyPr/>
          <a:lstStyle/>
          <a:p>
            <a:pPr>
              <a:lnSpc>
                <a:spcPct val="80000"/>
              </a:lnSpc>
            </a:pPr>
            <a:r>
              <a:rPr lang="en-US" sz="2400" dirty="0"/>
              <a:t>Each state has as many electoral votes as it has senators and representatives (large states obviously have more power)</a:t>
            </a:r>
          </a:p>
          <a:p>
            <a:pPr>
              <a:lnSpc>
                <a:spcPct val="80000"/>
              </a:lnSpc>
            </a:pPr>
            <a:r>
              <a:rPr lang="en-US" sz="2400" dirty="0"/>
              <a:t>All state electors are based upon (or selected by) the</a:t>
            </a:r>
          </a:p>
          <a:p>
            <a:pPr>
              <a:lnSpc>
                <a:spcPct val="80000"/>
              </a:lnSpc>
              <a:buFontTx/>
              <a:buNone/>
            </a:pPr>
            <a:r>
              <a:rPr lang="en-US" sz="2400" dirty="0"/>
              <a:t>	political party which won the popular vote </a:t>
            </a:r>
          </a:p>
          <a:p>
            <a:pPr>
              <a:lnSpc>
                <a:spcPct val="80000"/>
              </a:lnSpc>
            </a:pPr>
            <a:r>
              <a:rPr lang="en-US" sz="2400" dirty="0"/>
              <a:t>Electors meet in December and mail their votes to the President of the Senate (the Vice President) who announces the results at the opening of the Congressional session.</a:t>
            </a:r>
          </a:p>
          <a:p>
            <a:pPr>
              <a:lnSpc>
                <a:spcPct val="80000"/>
              </a:lnSpc>
            </a:pPr>
            <a:r>
              <a:rPr lang="en-US" sz="2400" dirty="0"/>
              <a:t>If one candidate does not win a majority of electoral votes, the House of Representatives elect the President with each state getting one vote.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900" name="Rectangle 4"/>
          <p:cNvSpPr>
            <a:spLocks noGrp="1" noChangeArrowheads="1"/>
          </p:cNvSpPr>
          <p:nvPr>
            <p:ph type="title"/>
          </p:nvPr>
        </p:nvSpPr>
        <p:spPr/>
        <p:txBody>
          <a:bodyPr/>
          <a:lstStyle/>
          <a:p>
            <a:endParaRPr lang="en-US"/>
          </a:p>
        </p:txBody>
      </p:sp>
      <p:graphicFrame>
        <p:nvGraphicFramePr>
          <p:cNvPr id="464899" name="Object 3"/>
          <p:cNvGraphicFramePr>
            <a:graphicFrameLocks noChangeAspect="1"/>
          </p:cNvGraphicFramePr>
          <p:nvPr>
            <p:ph sz="quarter" idx="1"/>
          </p:nvPr>
        </p:nvGraphicFramePr>
        <p:xfrm>
          <a:off x="177800" y="178890"/>
          <a:ext cx="8813800" cy="6483735"/>
        </p:xfrm>
        <a:graphic>
          <a:graphicData uri="http://schemas.openxmlformats.org/presentationml/2006/ole">
            <p:oleObj spid="_x0000_s464899" name="Photo Editor Photo" r:id="rId3" imgW="16190476" imgH="22291612"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a:t> “Defects” Electoral College</a:t>
            </a:r>
          </a:p>
        </p:txBody>
      </p:sp>
      <p:sp>
        <p:nvSpPr>
          <p:cNvPr id="468995" name="Rectangle 3"/>
          <p:cNvSpPr>
            <a:spLocks noGrp="1" noChangeArrowheads="1"/>
          </p:cNvSpPr>
          <p:nvPr>
            <p:ph sz="quarter" idx="1"/>
          </p:nvPr>
        </p:nvSpPr>
        <p:spPr>
          <a:xfrm>
            <a:off x="828675" y="2006600"/>
            <a:ext cx="8004175" cy="4121150"/>
          </a:xfrm>
        </p:spPr>
        <p:txBody>
          <a:bodyPr/>
          <a:lstStyle/>
          <a:p>
            <a:pPr>
              <a:lnSpc>
                <a:spcPct val="80000"/>
              </a:lnSpc>
            </a:pPr>
            <a:r>
              <a:rPr lang="en-US" sz="2800"/>
              <a:t>1.  A candidate may win the popular vote and not gain the Presidency (e.g. Gore in the 2000 election)</a:t>
            </a:r>
          </a:p>
          <a:p>
            <a:pPr>
              <a:lnSpc>
                <a:spcPct val="80000"/>
              </a:lnSpc>
            </a:pPr>
            <a:r>
              <a:rPr lang="en-US" sz="2800"/>
              <a:t>2. Electors are not bound to vote for the candidate that won the majority of votes in their state.</a:t>
            </a:r>
          </a:p>
          <a:p>
            <a:pPr>
              <a:lnSpc>
                <a:spcPct val="80000"/>
              </a:lnSpc>
            </a:pPr>
            <a:r>
              <a:rPr lang="en-US" sz="2800"/>
              <a:t>3.  The House of Representatives may choose President if a candidate does not win a majority in the Electoral College.</a:t>
            </a:r>
          </a:p>
          <a:p>
            <a:pPr>
              <a:lnSpc>
                <a:spcPct val="80000"/>
              </a:lnSpc>
            </a:pPr>
            <a:r>
              <a:rPr lang="en-US" sz="2800"/>
              <a:t>4.  If the House chooses the President, each state gets one vote.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normAutofit fontScale="90000"/>
          </a:bodyPr>
          <a:lstStyle/>
          <a:p>
            <a:pPr algn="ctr"/>
            <a:r>
              <a:rPr lang="en-US" sz="4000"/>
              <a:t>Proposed Reforms for  the Electoral College</a:t>
            </a:r>
          </a:p>
        </p:txBody>
      </p:sp>
      <p:sp>
        <p:nvSpPr>
          <p:cNvPr id="472067" name="Rectangle 3"/>
          <p:cNvSpPr>
            <a:spLocks noGrp="1" noChangeArrowheads="1"/>
          </p:cNvSpPr>
          <p:nvPr>
            <p:ph sz="quarter" idx="1"/>
          </p:nvPr>
        </p:nvSpPr>
        <p:spPr/>
        <p:txBody>
          <a:bodyPr/>
          <a:lstStyle/>
          <a:p>
            <a:pPr>
              <a:lnSpc>
                <a:spcPct val="80000"/>
              </a:lnSpc>
            </a:pPr>
            <a:r>
              <a:rPr lang="en-US" sz="2800"/>
              <a:t>1.  Create a “District” plan whereby electors are awarded based upon votes in the Congressional Districts (not state totals)</a:t>
            </a:r>
          </a:p>
          <a:p>
            <a:pPr>
              <a:lnSpc>
                <a:spcPct val="80000"/>
              </a:lnSpc>
            </a:pPr>
            <a:r>
              <a:rPr lang="en-US" sz="2800"/>
              <a:t>2. Proportional Plan would give candidates a percentage of the delegates based upon the percentage of the popular votes</a:t>
            </a:r>
          </a:p>
          <a:p>
            <a:pPr>
              <a:lnSpc>
                <a:spcPct val="80000"/>
              </a:lnSpc>
            </a:pPr>
            <a:r>
              <a:rPr lang="en-US" sz="2800"/>
              <a:t>3. A Direct Popular Election would elect the President based upon who wins the popular vote.</a:t>
            </a:r>
          </a:p>
          <a:p>
            <a:pPr>
              <a:lnSpc>
                <a:spcPct val="80000"/>
              </a:lnSpc>
            </a:pPr>
            <a:r>
              <a:rPr lang="en-US" sz="2800"/>
              <a:t>4.  National Bonus Plan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How does the ruling that the President cannot remove the Vice President from office help prevent the President from making the Vice President a "true assistant"?</a:t>
            </a:r>
          </a:p>
          <a:p>
            <a:r>
              <a:rPr lang="en-US" dirty="0" smtClean="0"/>
              <a:t>Some people believe that the President should receive no benefits other than salary. Why might that create serious difficulties?</a:t>
            </a:r>
          </a:p>
          <a:p>
            <a:r>
              <a:rPr lang="en-US" dirty="0" smtClean="0"/>
              <a:t>Do you think it is fair or unfair that the President has the power to grant amnesty and give pardons? Explain.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What do you think are some reasons why the President was given almost unlimited military powers? What are some possible positive and negative effects resulting from the scope of the President's military power?</a:t>
            </a:r>
          </a:p>
          <a:p>
            <a:r>
              <a:rPr lang="en-US" dirty="0" smtClean="0"/>
              <a:t>What do you think would have happened if the Framers of the Constitution had outlined the duties and responsibilities of the President in detail?</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0" name="Rectangle 30"/>
          <p:cNvSpPr>
            <a:spLocks noGrp="1" noChangeArrowheads="1"/>
          </p:cNvSpPr>
          <p:nvPr>
            <p:ph type="title"/>
          </p:nvPr>
        </p:nvSpPr>
        <p:spPr>
          <a:xfrm>
            <a:off x="514350" y="130175"/>
            <a:ext cx="8229600" cy="1384300"/>
          </a:xfrm>
        </p:spPr>
        <p:txBody>
          <a:bodyPr/>
          <a:lstStyle/>
          <a:p>
            <a:pPr algn="ctr"/>
            <a:r>
              <a:rPr lang="en-US" altLang="en-US" sz="4000"/>
              <a:t>Chapter 13 The Presidency</a:t>
            </a:r>
            <a:br>
              <a:rPr lang="en-US" altLang="en-US" sz="4000"/>
            </a:br>
            <a:r>
              <a:rPr lang="en-US" altLang="en-US" sz="4000"/>
              <a:t>Article II</a:t>
            </a:r>
          </a:p>
        </p:txBody>
      </p:sp>
      <p:sp>
        <p:nvSpPr>
          <p:cNvPr id="389151" name="Rectangle 31"/>
          <p:cNvSpPr>
            <a:spLocks noGrp="1" noChangeArrowheads="1"/>
          </p:cNvSpPr>
          <p:nvPr>
            <p:ph sz="quarter" idx="1"/>
          </p:nvPr>
        </p:nvSpPr>
        <p:spPr>
          <a:xfrm>
            <a:off x="1228725" y="1428750"/>
            <a:ext cx="7772400" cy="4324350"/>
          </a:xfrm>
        </p:spPr>
        <p:txBody>
          <a:bodyPr/>
          <a:lstStyle/>
          <a:p>
            <a:pPr marL="0" indent="0">
              <a:lnSpc>
                <a:spcPct val="90000"/>
              </a:lnSpc>
              <a:buFontTx/>
              <a:buNone/>
            </a:pPr>
            <a:r>
              <a:rPr lang="en-US" altLang="en-US" sz="2800"/>
              <a:t>Article II, the Constitution’s </a:t>
            </a:r>
            <a:r>
              <a:rPr lang="en-US" altLang="en-US" sz="2800">
                <a:solidFill>
                  <a:schemeClr val="folHlink"/>
                </a:solidFill>
              </a:rPr>
              <a:t>Executive Article</a:t>
            </a:r>
            <a:r>
              <a:rPr lang="en-US" altLang="en-US" sz="2800"/>
              <a:t>, begins this way:</a:t>
            </a:r>
          </a:p>
          <a:p>
            <a:pPr marL="0" indent="0">
              <a:lnSpc>
                <a:spcPct val="90000"/>
              </a:lnSpc>
              <a:buFontTx/>
              <a:buNone/>
            </a:pPr>
            <a:r>
              <a:rPr lang="en-US" altLang="en-US" sz="2800"/>
              <a:t>“The executive power shall be vested in a President of the United States of America.”</a:t>
            </a:r>
          </a:p>
          <a:p>
            <a:pPr marL="0" indent="0">
              <a:lnSpc>
                <a:spcPct val="90000"/>
              </a:lnSpc>
              <a:buFontTx/>
              <a:buNone/>
            </a:pPr>
            <a:endParaRPr lang="en-US" altLang="en-US" sz="2800"/>
          </a:p>
          <a:p>
            <a:pPr marL="0" indent="0">
              <a:lnSpc>
                <a:spcPct val="90000"/>
              </a:lnSpc>
              <a:buFontTx/>
              <a:buNone/>
            </a:pPr>
            <a:r>
              <a:rPr lang="en-US" altLang="en-US" sz="2800"/>
              <a:t>With these few words, the Framers established the presidency.</a:t>
            </a:r>
            <a:endParaRPr lang="en-US" altLang="en-US" sz="2000"/>
          </a:p>
          <a:p>
            <a:pPr marL="0" indent="0">
              <a:lnSpc>
                <a:spcPct val="90000"/>
              </a:lnSpc>
              <a:buFontTx/>
              <a:buNone/>
            </a:pPr>
            <a:r>
              <a:rPr lang="en-US" altLang="en-US" sz="2800"/>
              <a:t>Over the course of American history, the champions of a stronger presidency have almost always prevailed.</a:t>
            </a:r>
            <a:endParaRPr lang="en-US" altLang="en-US" sz="2000"/>
          </a:p>
        </p:txBody>
      </p:sp>
      <p:pic>
        <p:nvPicPr>
          <p:cNvPr id="389162" name="Picture 42">
            <a:hlinkClick r:id="rId2" action="ppaction://hlinksldjump"/>
          </p:cNvPr>
          <p:cNvPicPr>
            <a:picLocks noChangeAspect="1" noChangeArrowheads="1"/>
          </p:cNvPicPr>
          <p:nvPr/>
        </p:nvPicPr>
        <p:blipFill>
          <a:blip r:embed="rId3" cstate="print"/>
          <a:srcRect/>
          <a:stretch>
            <a:fillRect/>
          </a:stretch>
        </p:blipFill>
        <p:spPr bwMode="auto">
          <a:xfrm>
            <a:off x="2952750" y="6184900"/>
            <a:ext cx="671513" cy="430213"/>
          </a:xfrm>
          <a:prstGeom prst="rect">
            <a:avLst/>
          </a:prstGeom>
          <a:noFill/>
        </p:spPr>
      </p:pic>
      <p:pic>
        <p:nvPicPr>
          <p:cNvPr id="389163" name="Picture 43">
            <a:hlinkClick r:id="" action="ppaction://noaction"/>
          </p:cNvPr>
          <p:cNvPicPr>
            <a:picLocks noChangeAspect="1" noChangeArrowheads="1"/>
          </p:cNvPicPr>
          <p:nvPr/>
        </p:nvPicPr>
        <p:blipFill>
          <a:blip r:embed="rId3" cstate="print"/>
          <a:srcRect/>
          <a:stretch>
            <a:fillRect/>
          </a:stretch>
        </p:blipFill>
        <p:spPr bwMode="auto">
          <a:xfrm>
            <a:off x="3765550" y="6184900"/>
            <a:ext cx="671513" cy="430213"/>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1">
                                            <p:txEl>
                                              <p:pRg st="0" end="0"/>
                                            </p:txEl>
                                          </p:spTgt>
                                        </p:tgtEl>
                                        <p:attrNameLst>
                                          <p:attrName>style.visibility</p:attrName>
                                        </p:attrNameLst>
                                      </p:cBhvr>
                                      <p:to>
                                        <p:strVal val="visible"/>
                                      </p:to>
                                    </p:set>
                                    <p:animEffect transition="in" filter="dissolve">
                                      <p:cBhvr>
                                        <p:cTn id="7" dur="500"/>
                                        <p:tgtEl>
                                          <p:spTgt spid="389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1">
                                            <p:txEl>
                                              <p:pRg st="1" end="1"/>
                                            </p:txEl>
                                          </p:spTgt>
                                        </p:tgtEl>
                                        <p:attrNameLst>
                                          <p:attrName>style.visibility</p:attrName>
                                        </p:attrNameLst>
                                      </p:cBhvr>
                                      <p:to>
                                        <p:strVal val="visible"/>
                                      </p:to>
                                    </p:set>
                                    <p:animEffect transition="in" filter="dissolve">
                                      <p:cBhvr>
                                        <p:cTn id="12" dur="500"/>
                                        <p:tgtEl>
                                          <p:spTgt spid="389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1">
                                            <p:txEl>
                                              <p:pRg st="3" end="3"/>
                                            </p:txEl>
                                          </p:spTgt>
                                        </p:tgtEl>
                                        <p:attrNameLst>
                                          <p:attrName>style.visibility</p:attrName>
                                        </p:attrNameLst>
                                      </p:cBhvr>
                                      <p:to>
                                        <p:strVal val="visible"/>
                                      </p:to>
                                    </p:set>
                                    <p:animEffect transition="in" filter="dissolve">
                                      <p:cBhvr>
                                        <p:cTn id="17" dur="500"/>
                                        <p:tgtEl>
                                          <p:spTgt spid="3891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1">
                                            <p:txEl>
                                              <p:pRg st="4" end="4"/>
                                            </p:txEl>
                                          </p:spTgt>
                                        </p:tgtEl>
                                        <p:attrNameLst>
                                          <p:attrName>style.visibility</p:attrName>
                                        </p:attrNameLst>
                                      </p:cBhvr>
                                      <p:to>
                                        <p:strVal val="visible"/>
                                      </p:to>
                                    </p:set>
                                    <p:animEffect transition="in" filter="dissolve">
                                      <p:cBhvr>
                                        <p:cTn id="22" dur="500"/>
                                        <p:tgtEl>
                                          <p:spTgt spid="389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a:xfrm>
            <a:off x="1400175" y="206375"/>
            <a:ext cx="7381875" cy="1022350"/>
          </a:xfrm>
        </p:spPr>
        <p:txBody>
          <a:bodyPr/>
          <a:lstStyle/>
          <a:p>
            <a:r>
              <a:rPr lang="en-US"/>
              <a:t>How They Got the Job</a:t>
            </a:r>
          </a:p>
        </p:txBody>
      </p:sp>
      <p:sp>
        <p:nvSpPr>
          <p:cNvPr id="470019" name="Rectangle 3"/>
          <p:cNvSpPr>
            <a:spLocks noGrp="1" noChangeArrowheads="1"/>
          </p:cNvSpPr>
          <p:nvPr>
            <p:ph sz="quarter" idx="1"/>
          </p:nvPr>
        </p:nvSpPr>
        <p:spPr/>
        <p:txBody>
          <a:bodyPr/>
          <a:lstStyle/>
          <a:p>
            <a:pPr>
              <a:lnSpc>
                <a:spcPct val="80000"/>
              </a:lnSpc>
            </a:pPr>
            <a:r>
              <a:rPr lang="en-US" sz="2400"/>
              <a:t>Most are elected through the primaries/caucuses and general election process.</a:t>
            </a:r>
          </a:p>
          <a:p>
            <a:pPr>
              <a:lnSpc>
                <a:spcPct val="80000"/>
              </a:lnSpc>
            </a:pPr>
            <a:r>
              <a:rPr lang="en-US" sz="2400"/>
              <a:t>An incumbent (or sitting) President is normally selected to run for a 2</a:t>
            </a:r>
            <a:r>
              <a:rPr lang="en-US" sz="2400" baseline="30000"/>
              <a:t>nd</a:t>
            </a:r>
            <a:r>
              <a:rPr lang="en-US" sz="2400"/>
              <a:t> term and rarely faces opposition for a 2</a:t>
            </a:r>
            <a:r>
              <a:rPr lang="en-US" sz="2400" baseline="30000"/>
              <a:t>nd</a:t>
            </a:r>
            <a:r>
              <a:rPr lang="en-US" sz="2400"/>
              <a:t> term nomination.</a:t>
            </a:r>
          </a:p>
          <a:p>
            <a:pPr>
              <a:lnSpc>
                <a:spcPct val="80000"/>
              </a:lnSpc>
            </a:pPr>
            <a:r>
              <a:rPr lang="en-US" sz="2400"/>
              <a:t>One in five presidents became president without being elected to the office.  They assumed the office from the Vice Presidency</a:t>
            </a:r>
          </a:p>
          <a:p>
            <a:pPr>
              <a:lnSpc>
                <a:spcPct val="80000"/>
              </a:lnSpc>
            </a:pPr>
            <a:r>
              <a:rPr lang="en-US" sz="2400"/>
              <a:t>The “most accidental” President was Gerald Ford.  He was elected to neither the Presidency or the Vice Presidency.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Text Box 2"/>
          <p:cNvSpPr txBox="1">
            <a:spLocks noChangeArrowheads="1"/>
          </p:cNvSpPr>
          <p:nvPr/>
        </p:nvSpPr>
        <p:spPr bwMode="auto">
          <a:xfrm>
            <a:off x="696913" y="2673350"/>
            <a:ext cx="7934325" cy="3525838"/>
          </a:xfrm>
          <a:prstGeom prst="rect">
            <a:avLst/>
          </a:prstGeom>
          <a:noFill/>
          <a:ln w="9525">
            <a:noFill/>
            <a:miter lim="800000"/>
            <a:headEnd/>
            <a:tailEnd/>
          </a:ln>
          <a:effectLst/>
        </p:spPr>
        <p:txBody>
          <a:bodyPr>
            <a:spAutoFit/>
          </a:bodyPr>
          <a:lstStyle/>
          <a:p>
            <a:pPr marL="287338" indent="-287338">
              <a:buClr>
                <a:schemeClr val="accent2"/>
              </a:buClr>
              <a:buFont typeface="Times"/>
              <a:buAutoNum type="arabicPeriod"/>
            </a:pPr>
            <a:r>
              <a:rPr kumimoji="1" lang="en-US" altLang="en-US" b="1">
                <a:latin typeface="Arial" charset="0"/>
              </a:rPr>
              <a:t>Be “a natural born citizen.” </a:t>
            </a:r>
          </a:p>
          <a:p>
            <a:pPr marL="746125" lvl="1" indent="-225425">
              <a:buClr>
                <a:schemeClr val="accent2"/>
              </a:buClr>
              <a:buFont typeface="Times"/>
              <a:buChar char="-"/>
            </a:pPr>
            <a:r>
              <a:rPr kumimoji="1" lang="en-US" altLang="en-US" b="1">
                <a:latin typeface="Arial" charset="0"/>
              </a:rPr>
              <a:t>A person must be born a citizen of the United States to be able to become President.</a:t>
            </a:r>
          </a:p>
          <a:p>
            <a:pPr marL="287338" indent="-287338">
              <a:buClr>
                <a:schemeClr val="accent2"/>
              </a:buClr>
              <a:buFont typeface="Times"/>
              <a:buAutoNum type="arabicPeriod"/>
            </a:pPr>
            <a:r>
              <a:rPr kumimoji="1" lang="en-US" altLang="en-US" b="1">
                <a:latin typeface="Arial" charset="0"/>
              </a:rPr>
              <a:t>Be at least 35 years of age. </a:t>
            </a:r>
          </a:p>
          <a:p>
            <a:pPr marL="746125" lvl="1" indent="-225425">
              <a:buClr>
                <a:schemeClr val="accent2"/>
              </a:buClr>
              <a:buFont typeface="Times"/>
              <a:buChar char="-"/>
            </a:pPr>
            <a:r>
              <a:rPr kumimoji="1" lang="en-US" altLang="en-US" b="1">
                <a:latin typeface="Arial" charset="0"/>
              </a:rPr>
              <a:t>John F. Kennedy at age 43 was the youngest person to be elected President. </a:t>
            </a:r>
          </a:p>
          <a:p>
            <a:pPr marL="287338" indent="-287338">
              <a:buClr>
                <a:schemeClr val="accent2"/>
              </a:buClr>
              <a:buFont typeface="Times"/>
              <a:buAutoNum type="arabicPeriod"/>
            </a:pPr>
            <a:r>
              <a:rPr kumimoji="1" lang="en-US" altLang="en-US" b="1">
                <a:latin typeface="Arial" charset="0"/>
              </a:rPr>
              <a:t>Have lived in the United States for at least 14 years.</a:t>
            </a:r>
          </a:p>
          <a:p>
            <a:pPr marL="287338" indent="-287338">
              <a:buClr>
                <a:schemeClr val="accent2"/>
              </a:buClr>
              <a:buFont typeface="Times"/>
              <a:buAutoNum type="arabicPeriod"/>
            </a:pPr>
            <a:r>
              <a:rPr kumimoji="1" lang="en-US" altLang="en-US" b="1">
                <a:latin typeface="Arial" charset="0"/>
              </a:rPr>
              <a:t>Informal qualifications, such as intelligence and character, are also important considerations.</a:t>
            </a:r>
          </a:p>
          <a:p>
            <a:pPr marL="287338" indent="-287338">
              <a:buClr>
                <a:schemeClr val="accent2"/>
              </a:buClr>
              <a:buFont typeface="Times"/>
              <a:buAutoNum type="arabicPeriod"/>
            </a:pPr>
            <a:r>
              <a:rPr kumimoji="1" lang="en-US" altLang="en-US" b="1">
                <a:latin typeface="Arial" charset="0"/>
              </a:rPr>
              <a:t>Typical characteristics of our presidents are: white, males, protestant (except JFK).</a:t>
            </a:r>
          </a:p>
          <a:p>
            <a:pPr marL="287338" indent="-287338">
              <a:spcBef>
                <a:spcPct val="50000"/>
              </a:spcBef>
              <a:buFont typeface="Times"/>
              <a:buAutoNum type="arabicPeriod"/>
            </a:pPr>
            <a:endParaRPr kumimoji="1" lang="en-US" altLang="en-US" b="1">
              <a:latin typeface="Arial" charset="0"/>
            </a:endParaRPr>
          </a:p>
        </p:txBody>
      </p:sp>
      <p:sp>
        <p:nvSpPr>
          <p:cNvPr id="455683" name="Rectangle 3"/>
          <p:cNvSpPr>
            <a:spLocks noGrp="1" noChangeArrowheads="1"/>
          </p:cNvSpPr>
          <p:nvPr>
            <p:ph type="title"/>
          </p:nvPr>
        </p:nvSpPr>
        <p:spPr>
          <a:xfrm>
            <a:off x="1177925" y="215900"/>
            <a:ext cx="7381875" cy="1384300"/>
          </a:xfrm>
        </p:spPr>
        <p:txBody>
          <a:bodyPr/>
          <a:lstStyle/>
          <a:p>
            <a:r>
              <a:rPr lang="en-US" altLang="en-US"/>
              <a:t>Qualifications for President</a:t>
            </a:r>
          </a:p>
        </p:txBody>
      </p:sp>
      <p:sp>
        <p:nvSpPr>
          <p:cNvPr id="455684" name="Rectangle 4"/>
          <p:cNvSpPr>
            <a:spLocks noGrp="1" noChangeArrowheads="1"/>
          </p:cNvSpPr>
          <p:nvPr>
            <p:ph sz="quarter" idx="1"/>
          </p:nvPr>
        </p:nvSpPr>
        <p:spPr>
          <a:xfrm>
            <a:off x="1019175" y="1562100"/>
            <a:ext cx="7534275" cy="827088"/>
          </a:xfrm>
        </p:spPr>
        <p:txBody>
          <a:bodyPr/>
          <a:lstStyle/>
          <a:p>
            <a:pPr marL="0" indent="0">
              <a:lnSpc>
                <a:spcPct val="80000"/>
              </a:lnSpc>
              <a:buFontTx/>
              <a:buNone/>
            </a:pPr>
            <a:r>
              <a:rPr lang="en-US" altLang="en-US" sz="2800" dirty="0"/>
              <a:t>Article II, Section 1, Clause 5, of the Constitution says that the President must:</a:t>
            </a:r>
          </a:p>
        </p:txBody>
      </p:sp>
      <p:pic>
        <p:nvPicPr>
          <p:cNvPr id="455685" name="Picture 5">
            <a:hlinkClick r:id="rId3" action="ppaction://hlinksldjump"/>
          </p:cNvPr>
          <p:cNvPicPr>
            <a:picLocks noChangeAspect="1" noChangeArrowheads="1"/>
          </p:cNvPicPr>
          <p:nvPr/>
        </p:nvPicPr>
        <p:blipFill>
          <a:blip r:embed="rId4" cstate="print"/>
          <a:srcRect/>
          <a:stretch>
            <a:fillRect/>
          </a:stretch>
        </p:blipFill>
        <p:spPr bwMode="auto">
          <a:xfrm>
            <a:off x="2952750" y="6172200"/>
            <a:ext cx="647700" cy="444500"/>
          </a:xfrm>
          <a:prstGeom prst="rect">
            <a:avLst/>
          </a:prstGeom>
          <a:noFill/>
        </p:spPr>
      </p:pic>
      <p:pic>
        <p:nvPicPr>
          <p:cNvPr id="455686" name="Picture 6">
            <a:hlinkClick r:id="" action="ppaction://noaction"/>
          </p:cNvPr>
          <p:cNvPicPr>
            <a:picLocks noChangeAspect="1" noChangeArrowheads="1"/>
          </p:cNvPicPr>
          <p:nvPr/>
        </p:nvPicPr>
        <p:blipFill>
          <a:blip r:embed="rId4" cstate="print"/>
          <a:srcRect/>
          <a:stretch>
            <a:fillRect/>
          </a:stretch>
        </p:blipFill>
        <p:spPr bwMode="auto">
          <a:xfrm>
            <a:off x="3778250" y="6172200"/>
            <a:ext cx="647700" cy="444500"/>
          </a:xfrm>
          <a:prstGeom prst="rect">
            <a:avLst/>
          </a:prstGeom>
          <a:noFill/>
        </p:spPr>
      </p:pic>
      <p:pic>
        <p:nvPicPr>
          <p:cNvPr id="455687" name="Picture 7">
            <a:hlinkClick r:id="" action="ppaction://noaction"/>
          </p:cNvPr>
          <p:cNvPicPr>
            <a:picLocks noChangeAspect="1" noChangeArrowheads="1"/>
          </p:cNvPicPr>
          <p:nvPr/>
        </p:nvPicPr>
        <p:blipFill>
          <a:blip r:embed="rId4" cstate="print"/>
          <a:srcRect/>
          <a:stretch>
            <a:fillRect/>
          </a:stretch>
        </p:blipFill>
        <p:spPr bwMode="auto">
          <a:xfrm>
            <a:off x="4591050" y="6172200"/>
            <a:ext cx="647700" cy="444500"/>
          </a:xfrm>
          <a:prstGeom prst="rect">
            <a:avLst/>
          </a:prstGeom>
          <a:noFill/>
        </p:spPr>
      </p:pic>
      <p:pic>
        <p:nvPicPr>
          <p:cNvPr id="455688" name="Picture 8">
            <a:hlinkClick r:id="" action="ppaction://noaction"/>
          </p:cNvPr>
          <p:cNvPicPr>
            <a:picLocks noChangeAspect="1" noChangeArrowheads="1"/>
          </p:cNvPicPr>
          <p:nvPr/>
        </p:nvPicPr>
        <p:blipFill>
          <a:blip r:embed="rId4" cstate="print"/>
          <a:srcRect/>
          <a:stretch>
            <a:fillRect/>
          </a:stretch>
        </p:blipFill>
        <p:spPr bwMode="auto">
          <a:xfrm>
            <a:off x="5403850" y="61722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5682">
                                            <p:txEl>
                                              <p:pRg st="0" end="0"/>
                                            </p:txEl>
                                          </p:spTgt>
                                        </p:tgtEl>
                                        <p:attrNameLst>
                                          <p:attrName>style.visibility</p:attrName>
                                        </p:attrNameLst>
                                      </p:cBhvr>
                                      <p:to>
                                        <p:strVal val="visible"/>
                                      </p:to>
                                    </p:set>
                                    <p:animEffect transition="in" filter="dissolve">
                                      <p:cBhvr>
                                        <p:cTn id="7" dur="500"/>
                                        <p:tgtEl>
                                          <p:spTgt spid="45568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5682">
                                            <p:txEl>
                                              <p:pRg st="1" end="1"/>
                                            </p:txEl>
                                          </p:spTgt>
                                        </p:tgtEl>
                                        <p:attrNameLst>
                                          <p:attrName>style.visibility</p:attrName>
                                        </p:attrNameLst>
                                      </p:cBhvr>
                                      <p:to>
                                        <p:strVal val="visible"/>
                                      </p:to>
                                    </p:set>
                                    <p:animEffect transition="in" filter="dissolve">
                                      <p:cBhvr>
                                        <p:cTn id="10" dur="500"/>
                                        <p:tgtEl>
                                          <p:spTgt spid="45568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55682">
                                            <p:txEl>
                                              <p:pRg st="2" end="2"/>
                                            </p:txEl>
                                          </p:spTgt>
                                        </p:tgtEl>
                                        <p:attrNameLst>
                                          <p:attrName>style.visibility</p:attrName>
                                        </p:attrNameLst>
                                      </p:cBhvr>
                                      <p:to>
                                        <p:strVal val="visible"/>
                                      </p:to>
                                    </p:set>
                                    <p:animEffect transition="in" filter="dissolve">
                                      <p:cBhvr>
                                        <p:cTn id="15" dur="500"/>
                                        <p:tgtEl>
                                          <p:spTgt spid="45568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55682">
                                            <p:txEl>
                                              <p:pRg st="3" end="3"/>
                                            </p:txEl>
                                          </p:spTgt>
                                        </p:tgtEl>
                                        <p:attrNameLst>
                                          <p:attrName>style.visibility</p:attrName>
                                        </p:attrNameLst>
                                      </p:cBhvr>
                                      <p:to>
                                        <p:strVal val="visible"/>
                                      </p:to>
                                    </p:set>
                                    <p:animEffect transition="in" filter="dissolve">
                                      <p:cBhvr>
                                        <p:cTn id="18" dur="500"/>
                                        <p:tgtEl>
                                          <p:spTgt spid="45568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55682">
                                            <p:txEl>
                                              <p:pRg st="4" end="4"/>
                                            </p:txEl>
                                          </p:spTgt>
                                        </p:tgtEl>
                                        <p:attrNameLst>
                                          <p:attrName>style.visibility</p:attrName>
                                        </p:attrNameLst>
                                      </p:cBhvr>
                                      <p:to>
                                        <p:strVal val="visible"/>
                                      </p:to>
                                    </p:set>
                                    <p:animEffect transition="in" filter="dissolve">
                                      <p:cBhvr>
                                        <p:cTn id="23" dur="500"/>
                                        <p:tgtEl>
                                          <p:spTgt spid="45568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55682">
                                            <p:txEl>
                                              <p:pRg st="5" end="5"/>
                                            </p:txEl>
                                          </p:spTgt>
                                        </p:tgtEl>
                                        <p:attrNameLst>
                                          <p:attrName>style.visibility</p:attrName>
                                        </p:attrNameLst>
                                      </p:cBhvr>
                                      <p:to>
                                        <p:strVal val="visible"/>
                                      </p:to>
                                    </p:set>
                                    <p:animEffect transition="in" filter="dissolve">
                                      <p:cBhvr>
                                        <p:cTn id="28" dur="500"/>
                                        <p:tgtEl>
                                          <p:spTgt spid="4556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pPr algn="ctr"/>
            <a:r>
              <a:rPr lang="en-US"/>
              <a:t>Salary and Benefits</a:t>
            </a:r>
          </a:p>
        </p:txBody>
      </p:sp>
      <p:sp>
        <p:nvSpPr>
          <p:cNvPr id="466947" name="Rectangle 3"/>
          <p:cNvSpPr>
            <a:spLocks noGrp="1" noChangeArrowheads="1"/>
          </p:cNvSpPr>
          <p:nvPr>
            <p:ph sz="quarter" idx="1"/>
          </p:nvPr>
        </p:nvSpPr>
        <p:spPr>
          <a:xfrm>
            <a:off x="1095375" y="1498600"/>
            <a:ext cx="7534275" cy="4781550"/>
          </a:xfrm>
        </p:spPr>
        <p:txBody>
          <a:bodyPr>
            <a:normAutofit lnSpcReduction="10000"/>
          </a:bodyPr>
          <a:lstStyle/>
          <a:p>
            <a:pPr>
              <a:lnSpc>
                <a:spcPct val="80000"/>
              </a:lnSpc>
            </a:pPr>
            <a:r>
              <a:rPr lang="en-US" sz="2800" dirty="0"/>
              <a:t>Annual Salary</a:t>
            </a:r>
          </a:p>
          <a:p>
            <a:pPr lvl="1">
              <a:lnSpc>
                <a:spcPct val="80000"/>
              </a:lnSpc>
            </a:pPr>
            <a:r>
              <a:rPr lang="en-US" sz="2400" dirty="0"/>
              <a:t>$400,000 annually</a:t>
            </a:r>
          </a:p>
          <a:p>
            <a:pPr>
              <a:lnSpc>
                <a:spcPct val="80000"/>
              </a:lnSpc>
            </a:pPr>
            <a:r>
              <a:rPr lang="en-US" sz="2800" dirty="0"/>
              <a:t>Annual Expenses</a:t>
            </a:r>
          </a:p>
          <a:p>
            <a:pPr lvl="1">
              <a:lnSpc>
                <a:spcPct val="80000"/>
              </a:lnSpc>
            </a:pPr>
            <a:r>
              <a:rPr lang="en-US" sz="2400" dirty="0"/>
              <a:t>$50,000 expense account</a:t>
            </a:r>
          </a:p>
          <a:p>
            <a:pPr>
              <a:lnSpc>
                <a:spcPct val="80000"/>
              </a:lnSpc>
            </a:pPr>
            <a:r>
              <a:rPr lang="en-US" sz="2800" dirty="0"/>
              <a:t>Other Benefits</a:t>
            </a:r>
          </a:p>
          <a:p>
            <a:pPr lvl="1">
              <a:lnSpc>
                <a:spcPct val="80000"/>
              </a:lnSpc>
            </a:pPr>
            <a:r>
              <a:rPr lang="en-US" sz="2400" dirty="0"/>
              <a:t>Housing</a:t>
            </a:r>
          </a:p>
          <a:p>
            <a:pPr lvl="1">
              <a:lnSpc>
                <a:spcPct val="80000"/>
              </a:lnSpc>
            </a:pPr>
            <a:r>
              <a:rPr lang="en-US" sz="2400" dirty="0"/>
              <a:t>Offices and office staff</a:t>
            </a:r>
          </a:p>
          <a:p>
            <a:pPr lvl="1">
              <a:lnSpc>
                <a:spcPct val="80000"/>
              </a:lnSpc>
            </a:pPr>
            <a:r>
              <a:rPr lang="en-US" sz="2400" dirty="0"/>
              <a:t>Auto fleet</a:t>
            </a:r>
          </a:p>
          <a:p>
            <a:pPr lvl="1">
              <a:lnSpc>
                <a:spcPct val="80000"/>
              </a:lnSpc>
            </a:pPr>
            <a:r>
              <a:rPr lang="en-US" sz="2400" dirty="0"/>
              <a:t>Air Force One and helicopter</a:t>
            </a:r>
          </a:p>
          <a:p>
            <a:pPr lvl="1">
              <a:lnSpc>
                <a:spcPct val="80000"/>
              </a:lnSpc>
            </a:pPr>
            <a:r>
              <a:rPr lang="en-US" sz="2400" dirty="0"/>
              <a:t>Health benefits</a:t>
            </a:r>
          </a:p>
          <a:p>
            <a:pPr lvl="1">
              <a:lnSpc>
                <a:spcPct val="80000"/>
              </a:lnSpc>
            </a:pPr>
            <a:r>
              <a:rPr lang="en-US" sz="2400" dirty="0"/>
              <a:t>Retirement benefits</a:t>
            </a:r>
          </a:p>
          <a:p>
            <a:pPr lvl="1">
              <a:lnSpc>
                <a:spcPct val="80000"/>
              </a:lnSpc>
            </a:pPr>
            <a:r>
              <a:rPr lang="en-US" sz="2400" dirty="0"/>
              <a:t>Secret Service protection </a:t>
            </a:r>
            <a:endParaRPr lang="en-US" sz="2400" dirty="0" smtClean="0"/>
          </a:p>
          <a:p>
            <a:pPr lvl="1">
              <a:lnSpc>
                <a:spcPct val="80000"/>
              </a:lnSpc>
            </a:pPr>
            <a:r>
              <a:rPr lang="en-US" sz="2400" dirty="0" smtClean="0"/>
              <a:t>Lakers still suck</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Presidential Succession</a:t>
            </a:r>
          </a:p>
        </p:txBody>
      </p:sp>
      <p:sp>
        <p:nvSpPr>
          <p:cNvPr id="458755" name="Rectangle 3"/>
          <p:cNvSpPr>
            <a:spLocks noGrp="1" noChangeArrowheads="1"/>
          </p:cNvSpPr>
          <p:nvPr>
            <p:ph sz="quarter" idx="1"/>
          </p:nvPr>
        </p:nvSpPr>
        <p:spPr>
          <a:xfrm>
            <a:off x="685800" y="1435100"/>
            <a:ext cx="7772400" cy="5038725"/>
          </a:xfrm>
        </p:spPr>
        <p:txBody>
          <a:bodyPr>
            <a:normAutofit/>
          </a:bodyPr>
          <a:lstStyle/>
          <a:p>
            <a:pPr>
              <a:lnSpc>
                <a:spcPct val="90000"/>
              </a:lnSpc>
            </a:pPr>
            <a:r>
              <a:rPr lang="en-US" sz="2000"/>
              <a:t>Presidential Succession Act of 1947</a:t>
            </a:r>
          </a:p>
          <a:p>
            <a:pPr lvl="1">
              <a:lnSpc>
                <a:spcPct val="90000"/>
              </a:lnSpc>
            </a:pPr>
            <a:r>
              <a:rPr lang="en-US" sz="1800"/>
              <a:t>Order of succession to the Presidency is:</a:t>
            </a:r>
          </a:p>
          <a:p>
            <a:pPr lvl="2">
              <a:lnSpc>
                <a:spcPct val="90000"/>
              </a:lnSpc>
            </a:pPr>
            <a:r>
              <a:rPr lang="en-US" sz="1600"/>
              <a:t>1. Vice President</a:t>
            </a:r>
          </a:p>
          <a:p>
            <a:pPr lvl="2">
              <a:lnSpc>
                <a:spcPct val="90000"/>
              </a:lnSpc>
            </a:pPr>
            <a:r>
              <a:rPr lang="en-US" sz="1600"/>
              <a:t>2. Speaker of the House</a:t>
            </a:r>
          </a:p>
          <a:p>
            <a:pPr lvl="2">
              <a:lnSpc>
                <a:spcPct val="90000"/>
              </a:lnSpc>
            </a:pPr>
            <a:r>
              <a:rPr lang="en-US" sz="1600"/>
              <a:t>3. President Pro Tempore of the Senate</a:t>
            </a:r>
          </a:p>
          <a:p>
            <a:pPr lvl="2">
              <a:lnSpc>
                <a:spcPct val="90000"/>
              </a:lnSpc>
            </a:pPr>
            <a:r>
              <a:rPr lang="en-US" sz="1600"/>
              <a:t>4. Secretary of State</a:t>
            </a:r>
          </a:p>
          <a:p>
            <a:pPr>
              <a:lnSpc>
                <a:spcPct val="90000"/>
              </a:lnSpc>
            </a:pPr>
            <a:r>
              <a:rPr lang="en-US" sz="2000"/>
              <a:t>22</a:t>
            </a:r>
            <a:r>
              <a:rPr lang="en-US" sz="2000" baseline="30000"/>
              <a:t>nd</a:t>
            </a:r>
            <a:r>
              <a:rPr lang="en-US" sz="2000"/>
              <a:t> Amendment</a:t>
            </a:r>
          </a:p>
          <a:p>
            <a:pPr lvl="1">
              <a:lnSpc>
                <a:spcPct val="90000"/>
              </a:lnSpc>
            </a:pPr>
            <a:r>
              <a:rPr lang="en-US" sz="2000"/>
              <a:t>The president serves a 4 year term and the 22</a:t>
            </a:r>
            <a:r>
              <a:rPr lang="en-US" sz="2000" baseline="30000"/>
              <a:t>nd</a:t>
            </a:r>
            <a:r>
              <a:rPr lang="en-US" sz="2000"/>
              <a:t> Amendment limits the president to 2 such terms and/or a </a:t>
            </a:r>
            <a:r>
              <a:rPr lang="en-US" sz="2000" u="sng"/>
              <a:t>10 year limit)</a:t>
            </a:r>
          </a:p>
          <a:p>
            <a:pPr lvl="1">
              <a:lnSpc>
                <a:spcPct val="90000"/>
              </a:lnSpc>
            </a:pPr>
            <a:r>
              <a:rPr lang="en-US" sz="2000"/>
              <a:t>Traditionally presidents followed Washington’s precedent of 2 terms, but FDR was elected for 4 terms.</a:t>
            </a:r>
          </a:p>
          <a:p>
            <a:pPr>
              <a:lnSpc>
                <a:spcPct val="90000"/>
              </a:lnSpc>
            </a:pPr>
            <a:r>
              <a:rPr lang="en-US" sz="2000"/>
              <a:t>25</a:t>
            </a:r>
            <a:r>
              <a:rPr lang="en-US" sz="2000" baseline="30000"/>
              <a:t>th</a:t>
            </a:r>
            <a:r>
              <a:rPr lang="en-US" sz="2000"/>
              <a:t> Amendment</a:t>
            </a:r>
          </a:p>
          <a:p>
            <a:pPr lvl="1">
              <a:lnSpc>
                <a:spcPct val="90000"/>
              </a:lnSpc>
            </a:pPr>
            <a:r>
              <a:rPr lang="en-US" sz="2000"/>
              <a:t>Clarified vagueness of the Constitution</a:t>
            </a:r>
          </a:p>
          <a:p>
            <a:pPr lvl="1">
              <a:lnSpc>
                <a:spcPct val="90000"/>
              </a:lnSpc>
            </a:pPr>
            <a:r>
              <a:rPr lang="en-US" sz="2000"/>
              <a:t>Allows Vice President to assume the Presidency if the president is disabled</a:t>
            </a:r>
          </a:p>
          <a:p>
            <a:pPr lvl="1">
              <a:lnSpc>
                <a:spcPct val="90000"/>
              </a:lnSpc>
            </a:pPr>
            <a:r>
              <a:rPr lang="en-US" sz="2000"/>
              <a:t>Specifies how a Vice Presidential vacancy can be filled</a:t>
            </a:r>
          </a:p>
          <a:p>
            <a:pPr lvl="1">
              <a:lnSpc>
                <a:spcPct val="90000"/>
              </a:lnSpc>
            </a:pPr>
            <a:endParaRPr lang="en-US"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Presidential Disability</a:t>
            </a:r>
          </a:p>
        </p:txBody>
      </p:sp>
      <p:sp>
        <p:nvSpPr>
          <p:cNvPr id="471043" name="Rectangle 3"/>
          <p:cNvSpPr>
            <a:spLocks noGrp="1" noChangeArrowheads="1"/>
          </p:cNvSpPr>
          <p:nvPr>
            <p:ph sz="quarter" idx="1"/>
          </p:nvPr>
        </p:nvSpPr>
        <p:spPr/>
        <p:txBody>
          <a:bodyPr/>
          <a:lstStyle/>
          <a:p>
            <a:r>
              <a:rPr lang="en-US" sz="2800" dirty="0"/>
              <a:t>If President becomes disabled, the Vice President assumes the duties of the President</a:t>
            </a:r>
          </a:p>
          <a:p>
            <a:pPr lvl="1"/>
            <a:r>
              <a:rPr lang="en-US" sz="2400" dirty="0"/>
              <a:t>President may return to duties when he advises Congress that no disability exists</a:t>
            </a:r>
          </a:p>
          <a:p>
            <a:pPr lvl="1"/>
            <a:r>
              <a:rPr lang="en-US" sz="2400" dirty="0"/>
              <a:t>If Vice President and the majority of the cabinet feel the President is not able to return to duties, they may challenge his return and Congress has 21 days to decide if the President is fit to </a:t>
            </a:r>
            <a:r>
              <a:rPr lang="en-US" sz="2400" dirty="0" smtClean="0"/>
              <a:t>return</a:t>
            </a:r>
          </a:p>
          <a:p>
            <a:pPr lvl="1"/>
            <a:r>
              <a:rPr lang="en-US" sz="2400" dirty="0" smtClean="0"/>
              <a:t>Cowboys still suck incase you were wondering</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1101725" y="228600"/>
            <a:ext cx="7381875" cy="1041400"/>
          </a:xfrm>
        </p:spPr>
        <p:txBody>
          <a:bodyPr/>
          <a:lstStyle/>
          <a:p>
            <a:r>
              <a:rPr lang="en-US" altLang="en-US"/>
              <a:t>The Vice Presidency</a:t>
            </a:r>
          </a:p>
        </p:txBody>
      </p:sp>
      <p:sp>
        <p:nvSpPr>
          <p:cNvPr id="463875" name="Rectangle 3"/>
          <p:cNvSpPr>
            <a:spLocks noGrp="1" noChangeArrowheads="1"/>
          </p:cNvSpPr>
          <p:nvPr>
            <p:ph sz="quarter" idx="1"/>
          </p:nvPr>
        </p:nvSpPr>
        <p:spPr>
          <a:xfrm>
            <a:off x="711200" y="1460500"/>
            <a:ext cx="7772400" cy="4584700"/>
          </a:xfrm>
        </p:spPr>
        <p:txBody>
          <a:bodyPr/>
          <a:lstStyle/>
          <a:p>
            <a:pPr>
              <a:lnSpc>
                <a:spcPct val="80000"/>
              </a:lnSpc>
            </a:pPr>
            <a:r>
              <a:rPr lang="en-US" altLang="en-US" sz="2000"/>
              <a:t>Normally, the Vice Presidential candidate is selected by the Presidential Nominee and confirmed at the national convention.</a:t>
            </a:r>
          </a:p>
          <a:p>
            <a:pPr>
              <a:lnSpc>
                <a:spcPct val="80000"/>
              </a:lnSpc>
            </a:pPr>
            <a:r>
              <a:rPr lang="en-US" altLang="en-US" sz="2000"/>
              <a:t>The Vice Presidential nominee is selected to “</a:t>
            </a:r>
            <a:r>
              <a:rPr lang="en-US" altLang="en-US" sz="2000" u="sng"/>
              <a:t>balance the ticket</a:t>
            </a:r>
            <a:r>
              <a:rPr lang="en-US" altLang="en-US" sz="2000"/>
              <a:t>” (from a different part of the nation; different experience, etc)</a:t>
            </a:r>
          </a:p>
          <a:p>
            <a:pPr>
              <a:lnSpc>
                <a:spcPct val="80000"/>
              </a:lnSpc>
            </a:pPr>
            <a:r>
              <a:rPr lang="en-US" altLang="en-US" sz="2000"/>
              <a:t>The Constitution gives the Vice President only two duties besides becoming President if the President is removed from office:</a:t>
            </a:r>
          </a:p>
          <a:p>
            <a:pPr lvl="1">
              <a:lnSpc>
                <a:spcPct val="80000"/>
              </a:lnSpc>
            </a:pPr>
            <a:r>
              <a:rPr lang="en-US" altLang="en-US" sz="2000"/>
              <a:t>to preside over the Senate (</a:t>
            </a:r>
            <a:r>
              <a:rPr lang="en-US" altLang="en-US" sz="2000" u="sng"/>
              <a:t>President of the Senate</a:t>
            </a:r>
            <a:r>
              <a:rPr lang="en-US" altLang="en-US" sz="2000"/>
              <a:t>) but votes only to break a tie.</a:t>
            </a:r>
          </a:p>
          <a:p>
            <a:pPr lvl="1">
              <a:lnSpc>
                <a:spcPct val="80000"/>
              </a:lnSpc>
            </a:pPr>
            <a:r>
              <a:rPr lang="en-US" altLang="en-US" sz="2000"/>
              <a:t>to help decide the question of presidential disability.</a:t>
            </a:r>
          </a:p>
          <a:p>
            <a:pPr>
              <a:lnSpc>
                <a:spcPct val="80000"/>
              </a:lnSpc>
            </a:pPr>
            <a:r>
              <a:rPr lang="en-US" altLang="en-US" sz="2000"/>
              <a:t>If the office of Vice President becomes vacant, the President nominates a new Vice President which must be approved by both houses of Congress.</a:t>
            </a:r>
          </a:p>
          <a:p>
            <a:pPr>
              <a:lnSpc>
                <a:spcPct val="80000"/>
              </a:lnSpc>
            </a:pPr>
            <a:r>
              <a:rPr lang="en-US" altLang="en-US" sz="2000"/>
              <a:t>Today, the Vice President often performs diplomatic and political chores for the President. </a:t>
            </a:r>
          </a:p>
        </p:txBody>
      </p:sp>
      <p:pic>
        <p:nvPicPr>
          <p:cNvPr id="463876" name="Picture 4">
            <a:hlinkClick r:id="rId2" action="ppaction://hlinksldjump"/>
          </p:cNvPr>
          <p:cNvPicPr>
            <a:picLocks noChangeAspect="1" noChangeArrowheads="1"/>
          </p:cNvPicPr>
          <p:nvPr/>
        </p:nvPicPr>
        <p:blipFill>
          <a:blip r:embed="rId3" cstate="print"/>
          <a:srcRect/>
          <a:stretch>
            <a:fillRect/>
          </a:stretch>
        </p:blipFill>
        <p:spPr bwMode="auto">
          <a:xfrm>
            <a:off x="2152650" y="6172200"/>
            <a:ext cx="647700" cy="444500"/>
          </a:xfrm>
          <a:prstGeom prst="rect">
            <a:avLst/>
          </a:prstGeom>
          <a:noFill/>
        </p:spPr>
      </p:pic>
      <p:pic>
        <p:nvPicPr>
          <p:cNvPr id="463877" name="Picture 5">
            <a:hlinkClick r:id="" action="ppaction://noaction"/>
          </p:cNvPr>
          <p:cNvPicPr>
            <a:picLocks noChangeAspect="1" noChangeArrowheads="1"/>
          </p:cNvPicPr>
          <p:nvPr/>
        </p:nvPicPr>
        <p:blipFill>
          <a:blip r:embed="rId3" cstate="print"/>
          <a:srcRect/>
          <a:stretch>
            <a:fillRect/>
          </a:stretch>
        </p:blipFill>
        <p:spPr bwMode="auto">
          <a:xfrm>
            <a:off x="3778250" y="6172200"/>
            <a:ext cx="647700" cy="444500"/>
          </a:xfrm>
          <a:prstGeom prst="rect">
            <a:avLst/>
          </a:prstGeom>
          <a:noFill/>
        </p:spPr>
      </p:pic>
      <p:pic>
        <p:nvPicPr>
          <p:cNvPr id="463878" name="Picture 6">
            <a:hlinkClick r:id="" action="ppaction://noaction"/>
          </p:cNvPr>
          <p:cNvPicPr>
            <a:picLocks noChangeAspect="1" noChangeArrowheads="1"/>
          </p:cNvPicPr>
          <p:nvPr/>
        </p:nvPicPr>
        <p:blipFill>
          <a:blip r:embed="rId3" cstate="print"/>
          <a:srcRect/>
          <a:stretch>
            <a:fillRect/>
          </a:stretch>
        </p:blipFill>
        <p:spPr bwMode="auto">
          <a:xfrm>
            <a:off x="4591050" y="6172200"/>
            <a:ext cx="647700" cy="444500"/>
          </a:xfrm>
          <a:prstGeom prst="rect">
            <a:avLst/>
          </a:prstGeom>
          <a:noFill/>
        </p:spPr>
      </p:pic>
      <p:pic>
        <p:nvPicPr>
          <p:cNvPr id="463879" name="Picture 7">
            <a:hlinkClick r:id="" action="ppaction://noaction"/>
          </p:cNvPr>
          <p:cNvPicPr>
            <a:picLocks noChangeAspect="1" noChangeArrowheads="1"/>
          </p:cNvPicPr>
          <p:nvPr/>
        </p:nvPicPr>
        <p:blipFill>
          <a:blip r:embed="rId3" cstate="print"/>
          <a:srcRect/>
          <a:stretch>
            <a:fillRect/>
          </a:stretch>
        </p:blipFill>
        <p:spPr bwMode="auto">
          <a:xfrm>
            <a:off x="5403850" y="6172200"/>
            <a:ext cx="647700" cy="4445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Effect transition="in" filter="dissolve">
                                      <p:cBhvr>
                                        <p:cTn id="7" dur="500"/>
                                        <p:tgtEl>
                                          <p:spTgt spid="463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3875">
                                            <p:txEl>
                                              <p:pRg st="1" end="1"/>
                                            </p:txEl>
                                          </p:spTgt>
                                        </p:tgtEl>
                                        <p:attrNameLst>
                                          <p:attrName>style.visibility</p:attrName>
                                        </p:attrNameLst>
                                      </p:cBhvr>
                                      <p:to>
                                        <p:strVal val="visible"/>
                                      </p:to>
                                    </p:set>
                                    <p:animEffect transition="in" filter="dissolve">
                                      <p:cBhvr>
                                        <p:cTn id="12" dur="500"/>
                                        <p:tgtEl>
                                          <p:spTgt spid="463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3875">
                                            <p:txEl>
                                              <p:pRg st="2" end="2"/>
                                            </p:txEl>
                                          </p:spTgt>
                                        </p:tgtEl>
                                        <p:attrNameLst>
                                          <p:attrName>style.visibility</p:attrName>
                                        </p:attrNameLst>
                                      </p:cBhvr>
                                      <p:to>
                                        <p:strVal val="visible"/>
                                      </p:to>
                                    </p:set>
                                    <p:animEffect transition="in" filter="dissolve">
                                      <p:cBhvr>
                                        <p:cTn id="17" dur="500"/>
                                        <p:tgtEl>
                                          <p:spTgt spid="46387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63875">
                                            <p:txEl>
                                              <p:pRg st="3" end="3"/>
                                            </p:txEl>
                                          </p:spTgt>
                                        </p:tgtEl>
                                        <p:attrNameLst>
                                          <p:attrName>style.visibility</p:attrName>
                                        </p:attrNameLst>
                                      </p:cBhvr>
                                      <p:to>
                                        <p:strVal val="visible"/>
                                      </p:to>
                                    </p:set>
                                    <p:animEffect transition="in" filter="dissolve">
                                      <p:cBhvr>
                                        <p:cTn id="20" dur="500"/>
                                        <p:tgtEl>
                                          <p:spTgt spid="46387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63875">
                                            <p:txEl>
                                              <p:pRg st="4" end="4"/>
                                            </p:txEl>
                                          </p:spTgt>
                                        </p:tgtEl>
                                        <p:attrNameLst>
                                          <p:attrName>style.visibility</p:attrName>
                                        </p:attrNameLst>
                                      </p:cBhvr>
                                      <p:to>
                                        <p:strVal val="visible"/>
                                      </p:to>
                                    </p:set>
                                    <p:animEffect transition="in" filter="dissolve">
                                      <p:cBhvr>
                                        <p:cTn id="23" dur="500"/>
                                        <p:tgtEl>
                                          <p:spTgt spid="46387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63875">
                                            <p:txEl>
                                              <p:pRg st="5" end="5"/>
                                            </p:txEl>
                                          </p:spTgt>
                                        </p:tgtEl>
                                        <p:attrNameLst>
                                          <p:attrName>style.visibility</p:attrName>
                                        </p:attrNameLst>
                                      </p:cBhvr>
                                      <p:to>
                                        <p:strVal val="visible"/>
                                      </p:to>
                                    </p:set>
                                    <p:animEffect transition="in" filter="dissolve">
                                      <p:cBhvr>
                                        <p:cTn id="28" dur="500"/>
                                        <p:tgtEl>
                                          <p:spTgt spid="46387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63875">
                                            <p:txEl>
                                              <p:pRg st="6" end="6"/>
                                            </p:txEl>
                                          </p:spTgt>
                                        </p:tgtEl>
                                        <p:attrNameLst>
                                          <p:attrName>style.visibility</p:attrName>
                                        </p:attrNameLst>
                                      </p:cBhvr>
                                      <p:to>
                                        <p:strVal val="visible"/>
                                      </p:to>
                                    </p:set>
                                    <p:animEffect transition="in" filter="dissolve">
                                      <p:cBhvr>
                                        <p:cTn id="33" dur="500"/>
                                        <p:tgtEl>
                                          <p:spTgt spid="463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t>The Electoral College</a:t>
            </a:r>
          </a:p>
        </p:txBody>
      </p:sp>
      <p:sp>
        <p:nvSpPr>
          <p:cNvPr id="461827" name="Rectangle 3"/>
          <p:cNvSpPr>
            <a:spLocks noGrp="1" noChangeArrowheads="1"/>
          </p:cNvSpPr>
          <p:nvPr>
            <p:ph sz="quarter" idx="1"/>
          </p:nvPr>
        </p:nvSpPr>
        <p:spPr/>
        <p:txBody>
          <a:bodyPr/>
          <a:lstStyle/>
          <a:p>
            <a:pPr>
              <a:lnSpc>
                <a:spcPct val="80000"/>
              </a:lnSpc>
            </a:pPr>
            <a:r>
              <a:rPr lang="en-US" sz="2000" dirty="0"/>
              <a:t>The Electoral College was created by our founders so that the President would be elected by the nation’s elite (the Presidential Electors)</a:t>
            </a:r>
          </a:p>
          <a:p>
            <a:pPr lvl="1">
              <a:lnSpc>
                <a:spcPct val="80000"/>
              </a:lnSpc>
            </a:pPr>
            <a:r>
              <a:rPr lang="en-US" sz="1800" dirty="0"/>
              <a:t>Electoral system broke down in 1800 because of the rise of political parties</a:t>
            </a:r>
          </a:p>
          <a:p>
            <a:pPr>
              <a:lnSpc>
                <a:spcPct val="80000"/>
              </a:lnSpc>
            </a:pPr>
            <a:r>
              <a:rPr lang="en-US" sz="2000" dirty="0"/>
              <a:t>The electoral vote may distort the popular vote</a:t>
            </a:r>
          </a:p>
          <a:p>
            <a:pPr>
              <a:lnSpc>
                <a:spcPct val="80000"/>
              </a:lnSpc>
            </a:pPr>
            <a:r>
              <a:rPr lang="en-US" sz="2000" dirty="0"/>
              <a:t>Most states (except Maine and Nebraska) have a winner-take-all system, the candidate that gets the most votes, gets all the electoral votes from that state.</a:t>
            </a:r>
          </a:p>
          <a:p>
            <a:pPr>
              <a:lnSpc>
                <a:spcPct val="80000"/>
              </a:lnSpc>
            </a:pPr>
            <a:r>
              <a:rPr lang="en-US" sz="2000" dirty="0"/>
              <a:t>As the 2000 election pointed up, the popular vote does not determine the President.</a:t>
            </a:r>
          </a:p>
          <a:p>
            <a:pPr>
              <a:lnSpc>
                <a:spcPct val="80000"/>
              </a:lnSpc>
            </a:pPr>
            <a:r>
              <a:rPr lang="en-US" sz="2000" dirty="0"/>
              <a:t>Currently there are 538 electoral votes and to become President, a candidate must win a majority (or 270 votes)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3639</TotalTime>
  <Words>1110</Words>
  <Application>Microsoft Office PowerPoint</Application>
  <PresentationFormat>On-screen Show (4:3)</PresentationFormat>
  <Paragraphs>112</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Civic</vt:lpstr>
      <vt:lpstr>Photo Editor Photo</vt:lpstr>
      <vt:lpstr>Vocabulary for Chapter 13,14</vt:lpstr>
      <vt:lpstr>Chapter 13 The Presidency Article II</vt:lpstr>
      <vt:lpstr>How They Got the Job</vt:lpstr>
      <vt:lpstr>Qualifications for President</vt:lpstr>
      <vt:lpstr>Salary and Benefits</vt:lpstr>
      <vt:lpstr>Presidential Succession</vt:lpstr>
      <vt:lpstr>Presidential Disability</vt:lpstr>
      <vt:lpstr>The Vice Presidency</vt:lpstr>
      <vt:lpstr>The Electoral College</vt:lpstr>
      <vt:lpstr>How the Electoral College Works</vt:lpstr>
      <vt:lpstr>Slide 11</vt:lpstr>
      <vt:lpstr> “Defects” Electoral College</vt:lpstr>
      <vt:lpstr>Proposed Reforms for  the Electoral College</vt:lpstr>
      <vt:lpstr>Slide 14</vt:lpstr>
      <vt:lpstr>Slide 15</vt:lpstr>
    </vt:vector>
  </TitlesOfParts>
  <Company>EPISD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13 The Executive</dc:title>
  <dc:subject/>
  <dc:creator> C McCaig</dc:creator>
  <cp:lastModifiedBy>EPISD</cp:lastModifiedBy>
  <cp:revision>417</cp:revision>
  <cp:lastPrinted>2000-02-11T15:28:41Z</cp:lastPrinted>
  <dcterms:created xsi:type="dcterms:W3CDTF">1999-11-01T20:30:29Z</dcterms:created>
  <dcterms:modified xsi:type="dcterms:W3CDTF">2011-04-20T22:53:49Z</dcterms:modified>
</cp:coreProperties>
</file>