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4" r:id="rId3"/>
    <p:sldId id="288" r:id="rId4"/>
    <p:sldId id="289" r:id="rId5"/>
    <p:sldId id="290" r:id="rId6"/>
    <p:sldId id="291" r:id="rId7"/>
    <p:sldId id="294" r:id="rId8"/>
    <p:sldId id="295" r:id="rId9"/>
    <p:sldId id="296" r:id="rId10"/>
    <p:sldId id="292" r:id="rId11"/>
    <p:sldId id="298" r:id="rId12"/>
    <p:sldId id="299" r:id="rId13"/>
    <p:sldId id="301" r:id="rId14"/>
    <p:sldId id="302" r:id="rId15"/>
    <p:sldId id="303" r:id="rId16"/>
    <p:sldId id="305" r:id="rId17"/>
    <p:sldId id="307" r:id="rId18"/>
    <p:sldId id="310" r:id="rId19"/>
    <p:sldId id="313" r:id="rId20"/>
    <p:sldId id="308" r:id="rId2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5" tIns="47137" rIns="94275" bIns="4713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466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5" tIns="47137" rIns="94275" bIns="4713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5" tIns="47137" rIns="94275" bIns="4713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466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5" tIns="47137" rIns="94275" bIns="471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AAE7E86-E6BB-49D0-9F80-1E8710EB11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92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5" tIns="47137" rIns="94275" bIns="4713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6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5" tIns="47137" rIns="94275" bIns="4713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421823"/>
            <a:ext cx="556387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5" tIns="47137" rIns="94275" bIns="471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5" tIns="47137" rIns="94275" bIns="4713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6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5" tIns="47137" rIns="94275" bIns="471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635CEF9-5F06-4F53-BB82-2CFFFD58B9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62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0F75B8-FC9A-4F37-9B6C-BA6A02FF0374}" type="slidenum">
              <a:rPr lang="en-US"/>
              <a:pPr/>
              <a:t>6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312" y="4421823"/>
            <a:ext cx="5100215" cy="418909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A65F2B-1771-4412-88DF-2066A4EB81B2}" type="slidenum">
              <a:rPr lang="en-US"/>
              <a:pPr/>
              <a:t>10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312" y="4421823"/>
            <a:ext cx="5100215" cy="418909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7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127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9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129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0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30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305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06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07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7F46EF-D73E-44DE-8B6A-7D93CE7C3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253CD-37A7-472C-A5B8-D82EC43A4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E3B74-3B98-41B4-9C35-EEF34A463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74F44-D808-4716-ACAF-296D79D60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8FFFF-D26C-4535-AD7C-15DC10F4CF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D72A0-14C8-4F22-83FC-2907D7FB1D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75823-4965-4E5D-B3EC-F01E95779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085DB-637B-4556-B79F-1CB23C63D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D750D-8732-41F7-9AF6-2A57D15051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89F56-C480-4880-91CC-ABE89FD9CB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2A456-BAE2-4178-B2D6-78596A0C3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4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024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27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8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8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8C41485-7537-4211-BC97-3D08D84EE6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8,9</a:t>
            </a:r>
            <a:br>
              <a:rPr lang="en-US"/>
            </a:br>
            <a:r>
              <a:rPr lang="en-US"/>
              <a:t>U.S. Government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8 Questions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What are the challenges involved in measuring public opinion?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Why are opinion polls the best measure of public opinion?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What are the five steps in the polling process?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What are the challenges of evaluating polls?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What are the limits on the impact of public opinion in a democracy?</a:t>
            </a:r>
          </a:p>
        </p:txBody>
      </p:sp>
      <p:pic>
        <p:nvPicPr>
          <p:cNvPr id="86020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5550" y="6210300"/>
            <a:ext cx="674688" cy="431800"/>
          </a:xfrm>
          <a:prstGeom prst="rect">
            <a:avLst/>
          </a:prstGeom>
          <a:noFill/>
        </p:spPr>
      </p:pic>
      <p:pic>
        <p:nvPicPr>
          <p:cNvPr id="86021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9950" y="6223000"/>
            <a:ext cx="674688" cy="431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The Role of Mass Media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3505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/>
              <a:t>A </a:t>
            </a:r>
            <a:r>
              <a:rPr lang="en-US" altLang="en-US" sz="2000">
                <a:solidFill>
                  <a:srgbClr val="821319"/>
                </a:solidFill>
              </a:rPr>
              <a:t>medium</a:t>
            </a:r>
            <a:r>
              <a:rPr lang="en-US" altLang="en-US" sz="2000"/>
              <a:t> is a means of communication; it transmits some kind of information. Four major mass media are particularly important in American politics: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72834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3363" indent="-233363">
              <a:buFont typeface="Times" charset="0"/>
              <a:buNone/>
            </a:pPr>
            <a:r>
              <a:rPr kumimoji="1" lang="en-US" altLang="en-US" sz="1600" b="1">
                <a:solidFill>
                  <a:schemeClr val="accent2"/>
                </a:solidFill>
                <a:latin typeface="Arial" charset="0"/>
              </a:rPr>
              <a:t>Television</a:t>
            </a:r>
            <a:endParaRPr kumimoji="1" lang="en-US" altLang="en-US" sz="1600" b="1" i="1">
              <a:solidFill>
                <a:srgbClr val="0000FF"/>
              </a:solidFill>
              <a:latin typeface="Arial" charset="0"/>
            </a:endParaRPr>
          </a:p>
          <a:p>
            <a:pPr marL="233363" indent="-233363">
              <a:buClr>
                <a:schemeClr val="accent2"/>
              </a:buClr>
              <a:buFont typeface="Times" charset="0"/>
              <a:buChar char="•"/>
            </a:pPr>
            <a:r>
              <a:rPr kumimoji="1" lang="en-US" altLang="en-US" sz="1600" b="1">
                <a:latin typeface="Arial" charset="0"/>
              </a:rPr>
              <a:t>Politics and television have gone hand in hand since the technology first appeared. Today television is the principle source of political information for a majority of Americans.</a:t>
            </a:r>
          </a:p>
          <a:p>
            <a:pPr marL="233363" indent="-233363">
              <a:buFont typeface="Times" charset="0"/>
              <a:buNone/>
            </a:pPr>
            <a:r>
              <a:rPr kumimoji="1" lang="en-US" altLang="en-US" sz="1600" b="1">
                <a:solidFill>
                  <a:schemeClr val="accent2"/>
                </a:solidFill>
                <a:latin typeface="Arial" charset="0"/>
              </a:rPr>
              <a:t>Newspapers</a:t>
            </a:r>
            <a:endParaRPr kumimoji="1" lang="en-US" altLang="en-US" sz="1600" b="1" i="1">
              <a:solidFill>
                <a:srgbClr val="800080"/>
              </a:solidFill>
              <a:latin typeface="Arial" charset="0"/>
            </a:endParaRPr>
          </a:p>
          <a:p>
            <a:pPr marL="233363" indent="-233363">
              <a:buClr>
                <a:schemeClr val="accent2"/>
              </a:buClr>
              <a:buFont typeface="Times" charset="0"/>
              <a:buChar char="•"/>
            </a:pPr>
            <a:r>
              <a:rPr kumimoji="1" lang="en-US" altLang="en-US" sz="1600" b="1">
                <a:latin typeface="Arial" charset="0"/>
              </a:rPr>
              <a:t>The first newspapers carried mostly political news. Even with the total number of newspapers declining, they are still the second leading source of political information for most Americans.</a:t>
            </a:r>
          </a:p>
          <a:p>
            <a:pPr marL="233363" indent="-233363">
              <a:buFont typeface="Times" charset="0"/>
              <a:buNone/>
            </a:pPr>
            <a:r>
              <a:rPr kumimoji="1" lang="en-US" altLang="en-US" sz="1600" b="1">
                <a:solidFill>
                  <a:schemeClr val="accent2"/>
                </a:solidFill>
                <a:latin typeface="Arial" charset="0"/>
              </a:rPr>
              <a:t>Radio</a:t>
            </a:r>
            <a:endParaRPr kumimoji="1" lang="en-US" altLang="en-US" sz="1600" b="1" i="1">
              <a:solidFill>
                <a:srgbClr val="FF0000"/>
              </a:solidFill>
              <a:latin typeface="Arial" charset="0"/>
            </a:endParaRPr>
          </a:p>
          <a:p>
            <a:pPr marL="233363" indent="-233363">
              <a:buClr>
                <a:schemeClr val="accent2"/>
              </a:buClr>
              <a:buFont typeface="Times" charset="0"/>
              <a:buChar char="•"/>
            </a:pPr>
            <a:r>
              <a:rPr kumimoji="1" lang="en-US" altLang="en-US" sz="1600" b="1">
                <a:latin typeface="Arial" charset="0"/>
              </a:rPr>
              <a:t>On average, Americans hear 20 hours of radio each week. Radio has been a source of news and entertainment since 1920.</a:t>
            </a:r>
          </a:p>
          <a:p>
            <a:pPr marL="233363" indent="-233363">
              <a:buFont typeface="Times" charset="0"/>
              <a:buNone/>
            </a:pPr>
            <a:r>
              <a:rPr kumimoji="1" lang="en-US" altLang="en-US" sz="1600" b="1">
                <a:solidFill>
                  <a:schemeClr val="accent2"/>
                </a:solidFill>
                <a:latin typeface="Arial" charset="0"/>
              </a:rPr>
              <a:t>Magazines</a:t>
            </a:r>
            <a:endParaRPr kumimoji="1" lang="en-US" altLang="en-US" sz="1600" b="1" i="1">
              <a:solidFill>
                <a:srgbClr val="008000"/>
              </a:solidFill>
              <a:latin typeface="Arial" charset="0"/>
            </a:endParaRPr>
          </a:p>
          <a:p>
            <a:pPr marL="233363" indent="-233363">
              <a:buClr>
                <a:schemeClr val="accent2"/>
              </a:buClr>
              <a:buFont typeface="Times" charset="0"/>
              <a:buChar char="•"/>
            </a:pPr>
            <a:r>
              <a:rPr kumimoji="1" lang="en-US" altLang="en-US" sz="1600" b="1">
                <a:latin typeface="Arial" charset="0"/>
              </a:rPr>
              <a:t>Some 12,000 magazines are published in the United States today. Several magazines are devoted to American news and politics.</a:t>
            </a:r>
          </a:p>
        </p:txBody>
      </p:sp>
      <p:pic>
        <p:nvPicPr>
          <p:cNvPr id="93189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9950" y="6223000"/>
            <a:ext cx="674688" cy="431800"/>
          </a:xfrm>
          <a:prstGeom prst="rect">
            <a:avLst/>
          </a:prstGeom>
          <a:noFill/>
        </p:spPr>
      </p:pic>
      <p:pic>
        <p:nvPicPr>
          <p:cNvPr id="93190" name="Picture 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5450" y="6197600"/>
            <a:ext cx="674688" cy="431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3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3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3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3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Media and Politics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>
                <a:solidFill>
                  <a:schemeClr val="accent2"/>
                </a:solidFill>
              </a:rPr>
              <a:t>The Public Agenda</a:t>
            </a: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The media play a very large role in shaping the </a:t>
            </a:r>
            <a:r>
              <a:rPr lang="en-US" altLang="en-US" sz="2400" u="sng"/>
              <a:t>public agenda</a:t>
            </a:r>
            <a:r>
              <a:rPr lang="en-US" altLang="en-US" sz="2400"/>
              <a:t>, the societal problems that political leaders and citizens agree need government attention.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It is not correct that the media tell the people what to think; but it is clear that they tell the people what to think about. 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chemeClr val="accent2"/>
                </a:solidFill>
              </a:rPr>
              <a:t>Electoral Politics</a:t>
            </a: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Today, television allows candidates to appeal directly to the people, without the help of a party organization.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Candidates regularly try to use media coverage to their advantage.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Newscasts featuring candidates are usually short, sharply focused </a:t>
            </a:r>
            <a:r>
              <a:rPr lang="en-US" altLang="en-US" sz="2000" u="sng"/>
              <a:t>sound bites</a:t>
            </a:r>
            <a:r>
              <a:rPr lang="en-US" altLang="en-US" sz="2000"/>
              <a:t> — snappy reports that can be aired in 30 to 45 seconds.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</p:txBody>
      </p:sp>
      <p:pic>
        <p:nvPicPr>
          <p:cNvPr id="94213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9950" y="6223000"/>
            <a:ext cx="674688" cy="431800"/>
          </a:xfrm>
          <a:prstGeom prst="rect">
            <a:avLst/>
          </a:prstGeom>
          <a:noFill/>
        </p:spPr>
      </p:pic>
      <p:pic>
        <p:nvPicPr>
          <p:cNvPr id="94214" name="Picture 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5450" y="6197600"/>
            <a:ext cx="674688" cy="431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  <p:bldP spid="9421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266700" y="2743200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50000"/>
              <a:buFontTx/>
              <a:buChar char="•"/>
            </a:pPr>
            <a:endParaRPr lang="en-US" altLang="en-US" sz="2000">
              <a:latin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Chapter 9</a:t>
            </a:r>
            <a:br>
              <a:rPr lang="en-US" altLang="en-US" sz="4000"/>
            </a:br>
            <a:r>
              <a:rPr lang="en-US" altLang="en-US" sz="4000"/>
              <a:t>The Role of Interest Groups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229600" cy="3736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Interest groups are private organizations whose members share certain views and work to shape public policy.</a:t>
            </a:r>
          </a:p>
          <a:p>
            <a:pPr>
              <a:lnSpc>
                <a:spcPct val="90000"/>
              </a:lnSpc>
            </a:pPr>
            <a:r>
              <a:rPr lang="en-US" altLang="en-US" sz="2800" u="sng"/>
              <a:t>Public policy</a:t>
            </a:r>
            <a:r>
              <a:rPr lang="en-US" altLang="en-US" sz="2800"/>
              <a:t> includes all of the goals a government sets and the various courses of action it pursues as it attempts to realize these goals.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Interest groups exist to shape public policy.</a:t>
            </a:r>
          </a:p>
        </p:txBody>
      </p:sp>
      <p:pic>
        <p:nvPicPr>
          <p:cNvPr id="96261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0" y="6184900"/>
            <a:ext cx="695325" cy="444500"/>
          </a:xfrm>
          <a:prstGeom prst="rect">
            <a:avLst/>
          </a:prstGeom>
          <a:noFill/>
        </p:spPr>
      </p:pic>
      <p:pic>
        <p:nvPicPr>
          <p:cNvPr id="96262" name="Picture 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2850" y="6197600"/>
            <a:ext cx="695325" cy="444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Political Parties and Interest Groups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4038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chemeClr val="accent2"/>
                </a:solidFill>
              </a:rPr>
              <a:t>1. Nominations</a:t>
            </a: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Political parties are responsible for the nominating process, while interest groups hope to influence those nominations.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chemeClr val="accent2"/>
                </a:solidFill>
              </a:rPr>
              <a:t>2. Primary Focus</a:t>
            </a: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Political parties are interested in winning elections and controlling government, while interest groups are interested in influencing the policies created by government.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chemeClr val="accent2"/>
                </a:solidFill>
              </a:rPr>
              <a:t>3. Scope of Interest</a:t>
            </a: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Political parties concern themselves with the whole range of public affairs, while interest groups tend to focus on issues that their members are concerned about.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7907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400" b="1">
                <a:solidFill>
                  <a:schemeClr val="accent2"/>
                </a:solidFill>
                <a:latin typeface="Arial" charset="0"/>
              </a:rPr>
              <a:t>Political parties and interest groups differ in three striking respects:</a:t>
            </a:r>
            <a:endParaRPr kumimoji="1" lang="en-US" altLang="en-US" sz="2400" b="1">
              <a:latin typeface="Arial" charset="0"/>
            </a:endParaRPr>
          </a:p>
        </p:txBody>
      </p:sp>
      <p:pic>
        <p:nvPicPr>
          <p:cNvPr id="97285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0" y="6184900"/>
            <a:ext cx="695325" cy="444500"/>
          </a:xfrm>
          <a:prstGeom prst="rect">
            <a:avLst/>
          </a:prstGeom>
          <a:noFill/>
        </p:spPr>
      </p:pic>
      <p:pic>
        <p:nvPicPr>
          <p:cNvPr id="97286" name="Picture 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2850" y="6197600"/>
            <a:ext cx="695325" cy="444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  <p:bldP spid="9728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Functions of Interest Groups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Interest groups raise awareness of </a:t>
            </a:r>
            <a:r>
              <a:rPr lang="en-US" altLang="en-US" sz="2400" u="sng"/>
              <a:t>public affairs</a:t>
            </a:r>
            <a:r>
              <a:rPr lang="en-US" altLang="en-US" sz="2400"/>
              <a:t>, or issues that concern the people at large.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Interest groups represent people who share attitudes rather than those who share geography.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Interest groups provide specialized information to government agencies and legislators.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Interest groups are vehicles for political participation.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Interest groups keep tabs on various public agencies and officials.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Interest groups compete.</a:t>
            </a:r>
          </a:p>
        </p:txBody>
      </p:sp>
      <p:pic>
        <p:nvPicPr>
          <p:cNvPr id="9830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0" y="6184900"/>
            <a:ext cx="695325" cy="444500"/>
          </a:xfrm>
          <a:prstGeom prst="rect">
            <a:avLst/>
          </a:prstGeom>
          <a:noFill/>
        </p:spPr>
      </p:pic>
      <p:pic>
        <p:nvPicPr>
          <p:cNvPr id="98309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2850" y="6197600"/>
            <a:ext cx="695325" cy="444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Reasons for Interest Groups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Most interest groups have been founded on the basis of an economic interest, especially business, labor, agricultural, and professional interests.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Some are grounded in geographic area.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Some are based on a cause or idea, such as environmental protection.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Some promote the welfare of certain groups of people, such as retired citizens.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Some are run by religious organizations.</a:t>
            </a:r>
          </a:p>
        </p:txBody>
      </p:sp>
      <p:pic>
        <p:nvPicPr>
          <p:cNvPr id="100356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9950" y="6197600"/>
            <a:ext cx="695325" cy="444500"/>
          </a:xfrm>
          <a:prstGeom prst="rect">
            <a:avLst/>
          </a:prstGeom>
          <a:noFill/>
        </p:spPr>
      </p:pic>
      <p:pic>
        <p:nvPicPr>
          <p:cNvPr id="100357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2850" y="6197600"/>
            <a:ext cx="695325" cy="444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Public-Interest Groups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383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A </a:t>
            </a:r>
            <a:r>
              <a:rPr lang="en-US" altLang="en-US">
                <a:solidFill>
                  <a:srgbClr val="821319"/>
                </a:solidFill>
              </a:rPr>
              <a:t>public-interest group</a:t>
            </a:r>
            <a:r>
              <a:rPr lang="en-US" altLang="en-US"/>
              <a:t> is an interest group that seeks to institute certain public policies that will benefit all or most of the people in the country, whether or not they belong to that organization.</a:t>
            </a:r>
          </a:p>
        </p:txBody>
      </p:sp>
      <p:pic>
        <p:nvPicPr>
          <p:cNvPr id="10240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9950" y="6197600"/>
            <a:ext cx="695325" cy="444500"/>
          </a:xfrm>
          <a:prstGeom prst="rect">
            <a:avLst/>
          </a:prstGeom>
          <a:noFill/>
        </p:spPr>
      </p:pic>
      <p:pic>
        <p:nvPicPr>
          <p:cNvPr id="102405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2850" y="6197600"/>
            <a:ext cx="695325" cy="444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Techniques used by Interest Groups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u="sng"/>
              <a:t>Propaganda</a:t>
            </a:r>
            <a:r>
              <a:rPr lang="en-US" altLang="en-US" sz="2800"/>
              <a:t> is a technique of persuasion aimed at influencing individual or group behaviors.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	Its goal is to create a particular belief which may be true or false.</a:t>
            </a:r>
          </a:p>
          <a:p>
            <a:pPr>
              <a:lnSpc>
                <a:spcPct val="80000"/>
              </a:lnSpc>
            </a:pPr>
            <a:r>
              <a:rPr lang="en-US" altLang="en-US" sz="2800" u="sng"/>
              <a:t>Lobbying</a:t>
            </a:r>
            <a:r>
              <a:rPr lang="en-US" altLang="en-US" sz="2800"/>
              <a:t> is any activity by which a group pressures legislators and influences the legislative process.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	Lobbying carries beyond the legislature. It is brought into government agencies, the executive branch, and even the courts.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</p:txBody>
      </p:sp>
      <p:pic>
        <p:nvPicPr>
          <p:cNvPr id="105476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9950" y="6210300"/>
            <a:ext cx="695325" cy="444500"/>
          </a:xfrm>
          <a:prstGeom prst="rect">
            <a:avLst/>
          </a:prstGeom>
          <a:noFill/>
        </p:spPr>
      </p:pic>
      <p:pic>
        <p:nvPicPr>
          <p:cNvPr id="105477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0" y="6184900"/>
            <a:ext cx="695325" cy="444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Lobbyists at Work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/>
              <a:t>Lobbyists use several techniques: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They send articles, reports, and other information to officeholders.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They testify before legislative committees.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They bring “grass-roots” pressures to bear through email, letters, or phone calls from constituents.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They rate candidates and publicize the ratings.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They make campaign contributions.</a:t>
            </a:r>
          </a:p>
        </p:txBody>
      </p:sp>
      <p:pic>
        <p:nvPicPr>
          <p:cNvPr id="10854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9950" y="6210300"/>
            <a:ext cx="695325" cy="444500"/>
          </a:xfrm>
          <a:prstGeom prst="rect">
            <a:avLst/>
          </a:prstGeom>
          <a:noFill/>
        </p:spPr>
      </p:pic>
      <p:pic>
        <p:nvPicPr>
          <p:cNvPr id="108549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0" y="6184900"/>
            <a:ext cx="695325" cy="444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 8,9 Vocabulary	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Public opinion		mass media</a:t>
            </a:r>
          </a:p>
          <a:p>
            <a:pPr>
              <a:buFont typeface="Wingdings" pitchFamily="2" charset="2"/>
              <a:buNone/>
            </a:pPr>
            <a:r>
              <a:rPr lang="en-US"/>
              <a:t>Mandate				Interest Group</a:t>
            </a:r>
          </a:p>
          <a:p>
            <a:pPr>
              <a:buFont typeface="Wingdings" pitchFamily="2" charset="2"/>
              <a:buNone/>
            </a:pPr>
            <a:r>
              <a:rPr lang="en-US"/>
              <a:t>Public opinion poll	Random Sample</a:t>
            </a:r>
          </a:p>
          <a:p>
            <a:pPr>
              <a:buFont typeface="Wingdings" pitchFamily="2" charset="2"/>
              <a:buNone/>
            </a:pPr>
            <a:r>
              <a:rPr lang="en-US"/>
              <a:t>Sound bite			Public Policy</a:t>
            </a:r>
          </a:p>
          <a:p>
            <a:pPr>
              <a:buFont typeface="Wingdings" pitchFamily="2" charset="2"/>
              <a:buNone/>
            </a:pPr>
            <a:r>
              <a:rPr lang="en-US"/>
              <a:t>Public Interest group	Propaganda</a:t>
            </a:r>
          </a:p>
          <a:p>
            <a:pPr>
              <a:buFont typeface="Wingdings" pitchFamily="2" charset="2"/>
              <a:buNone/>
            </a:pPr>
            <a:r>
              <a:rPr lang="en-US"/>
              <a:t>Single interest group	Lobbying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Important Questions Chap 9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sym typeface="Wingdings" pitchFamily="2" charset="2"/>
              </a:rPr>
              <a:t>What are interest groups’ three major goals in influencing public opinion?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ym typeface="Wingdings" pitchFamily="2" charset="2"/>
              </a:rPr>
              <a:t>How do interest groups use propaganda to persuade people to adopt their point of view?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ym typeface="Wingdings" pitchFamily="2" charset="2"/>
              </a:rPr>
              <a:t>How do interest groups try to influence political parties and elections?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ym typeface="Wingdings" pitchFamily="2" charset="2"/>
              </a:rPr>
              <a:t>How does lobbying bring group pressures to bear on the process of making public policy?</a:t>
            </a:r>
          </a:p>
        </p:txBody>
      </p:sp>
      <p:pic>
        <p:nvPicPr>
          <p:cNvPr id="10342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9950" y="6210300"/>
            <a:ext cx="695325" cy="444500"/>
          </a:xfrm>
          <a:prstGeom prst="rect">
            <a:avLst/>
          </a:prstGeom>
          <a:noFill/>
        </p:spPr>
      </p:pic>
      <p:pic>
        <p:nvPicPr>
          <p:cNvPr id="103429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0" y="6184900"/>
            <a:ext cx="695325" cy="444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684213" y="1296988"/>
            <a:ext cx="7948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b="1" dirty="0">
                <a:solidFill>
                  <a:srgbClr val="821319"/>
                </a:solidFill>
                <a:latin typeface="Arial" charset="0"/>
              </a:rPr>
              <a:t>Public opinion</a:t>
            </a:r>
            <a:r>
              <a:rPr kumimoji="1" lang="en-US" altLang="en-US" b="1" dirty="0">
                <a:latin typeface="Arial" charset="0"/>
              </a:rPr>
              <a:t> can be described as those attitudes held by a significant number of people on matters of government and politics.</a:t>
            </a:r>
            <a:endParaRPr kumimoji="1" lang="en-US" altLang="en-US" b="1" dirty="0">
              <a:latin typeface="Times New Roman" pitchFamily="18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Public Opinion?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5640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Different Publics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The United States is made up of many groups, or publics, who share common </a:t>
            </a:r>
            <a:r>
              <a:rPr lang="en-US" altLang="en-US" sz="2400" dirty="0" smtClean="0"/>
              <a:t>views.  </a:t>
            </a:r>
            <a:endParaRPr lang="en-US" alt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Public Affairs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Public affairs are those events and issues that concern the public at large.  In its proper sense, public opinion includes only those views that relate to public affairs.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Public Opinions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More than one public opinion can exist at the same time, because there are many publics. A view or position must be expressed in the open in order to be a public opinion. </a:t>
            </a:r>
          </a:p>
        </p:txBody>
      </p:sp>
      <p:pic>
        <p:nvPicPr>
          <p:cNvPr id="80901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5450" y="6197600"/>
            <a:ext cx="674688" cy="431800"/>
          </a:xfrm>
          <a:prstGeom prst="rect">
            <a:avLst/>
          </a:prstGeom>
          <a:noFill/>
        </p:spPr>
      </p:pic>
      <p:pic>
        <p:nvPicPr>
          <p:cNvPr id="80902" name="Picture 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5550" y="6210300"/>
            <a:ext cx="674688" cy="431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0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713" y="2868613"/>
            <a:ext cx="8909050" cy="2768600"/>
          </a:xfrm>
          <a:prstGeom prst="rect">
            <a:avLst/>
          </a:prstGeom>
          <a:noFill/>
        </p:spPr>
      </p:pic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Political Spectrum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35938" cy="125095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/>
              <a:t>People who have similar opinions on political issues are generally grouped according to whether they are “left,” “right,” or “center” on the political spectrum.</a:t>
            </a:r>
          </a:p>
          <a:p>
            <a:pPr marL="0" indent="0">
              <a:lnSpc>
                <a:spcPct val="80000"/>
              </a:lnSpc>
            </a:pPr>
            <a:endParaRPr lang="en-US" altLang="en-US" sz="2000"/>
          </a:p>
        </p:txBody>
      </p:sp>
      <p:pic>
        <p:nvPicPr>
          <p:cNvPr id="81925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5450" y="6197600"/>
            <a:ext cx="674688" cy="431800"/>
          </a:xfrm>
          <a:prstGeom prst="rect">
            <a:avLst/>
          </a:prstGeom>
          <a:noFill/>
        </p:spPr>
      </p:pic>
      <p:pic>
        <p:nvPicPr>
          <p:cNvPr id="81926" name="Picture 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5550" y="6210300"/>
            <a:ext cx="674688" cy="431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684213" y="1296988"/>
            <a:ext cx="8175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latin typeface="Arial" charset="0"/>
              </a:rPr>
              <a:t>Many factors influence our political opinions and political socialization over the course of a lifetime.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Family and Education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86000"/>
            <a:ext cx="3810000" cy="3886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The Family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Children first see the political world from within the family and through the family’s eyes.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The strong influence the family has on the development of political opinions is due to the large amount of time children spend with the family.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0"/>
            <a:ext cx="4033838" cy="3810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The Schools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Children acquire political knowledge throughout their time in the classroom. 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Students are taught about political systems, patriotism, and great Americans. Some are even required to take a course on government in high school.</a:t>
            </a:r>
          </a:p>
        </p:txBody>
      </p:sp>
      <p:pic>
        <p:nvPicPr>
          <p:cNvPr id="82950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5450" y="6197600"/>
            <a:ext cx="674688" cy="431800"/>
          </a:xfrm>
          <a:prstGeom prst="rect">
            <a:avLst/>
          </a:prstGeom>
          <a:noFill/>
        </p:spPr>
      </p:pic>
      <p:pic>
        <p:nvPicPr>
          <p:cNvPr id="82951" name="Picture 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5550" y="6210300"/>
            <a:ext cx="674688" cy="431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build="p" autoUpdateAnimBg="0"/>
      <p:bldP spid="8294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/>
              <a:t>Other Factors Influencing Public Opinion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>
                <a:solidFill>
                  <a:schemeClr val="accent2"/>
                </a:solidFill>
              </a:rPr>
              <a:t>Mass Media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The </a:t>
            </a:r>
            <a:r>
              <a:rPr lang="en-US" altLang="en-US" sz="2400" dirty="0">
                <a:solidFill>
                  <a:srgbClr val="821319"/>
                </a:solidFill>
              </a:rPr>
              <a:t>mass media</a:t>
            </a:r>
            <a:r>
              <a:rPr lang="en-US" altLang="en-US" sz="2400" dirty="0"/>
              <a:t> include those means of communication that reach large, widely dispersed audiences (masses of people) simultaneously. The mass media has a huge effect on the formation of public opinion.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>
                <a:solidFill>
                  <a:schemeClr val="accent2"/>
                </a:solidFill>
              </a:rPr>
              <a:t>Historic Events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Historic events can have a major impact on public opinion. The Great Depression is one event that shaped the political views and opinions of a generation.</a:t>
            </a:r>
          </a:p>
        </p:txBody>
      </p:sp>
      <p:pic>
        <p:nvPicPr>
          <p:cNvPr id="83972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5450" y="6197600"/>
            <a:ext cx="674688" cy="431800"/>
          </a:xfrm>
          <a:prstGeom prst="rect">
            <a:avLst/>
          </a:prstGeom>
          <a:noFill/>
        </p:spPr>
      </p:pic>
      <p:pic>
        <p:nvPicPr>
          <p:cNvPr id="83973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5550" y="6210300"/>
            <a:ext cx="674688" cy="431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684213" y="1296988"/>
            <a:ext cx="820102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>
                <a:latin typeface="Arial" charset="0"/>
              </a:rPr>
              <a:t>Public opinion is best measured by public opinion</a:t>
            </a:r>
            <a:r>
              <a:rPr lang="en-US" altLang="en-US" sz="2400" b="1">
                <a:solidFill>
                  <a:srgbClr val="821319"/>
                </a:solidFill>
                <a:latin typeface="Arial" charset="0"/>
              </a:rPr>
              <a:t> </a:t>
            </a:r>
            <a:r>
              <a:rPr lang="en-US" altLang="en-US" sz="2400" b="1">
                <a:latin typeface="Arial" charset="0"/>
              </a:rPr>
              <a:t>polls, devices that attempt to collect information by asking people questions.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Polls—The Best Measure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382838"/>
            <a:ext cx="3810000" cy="33639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Straw Votes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A straw vote is a method of polling that seeks to read the public’s mind simply by asking the same question of a large number of people.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The straw-vote technique is highly unreliable, however.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14600"/>
            <a:ext cx="3810000" cy="31178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accent2"/>
                </a:solidFill>
              </a:rPr>
              <a:t>Scientific Polling</a:t>
            </a: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Serious efforts to take the public’s pulse on a scientific basis date from the 1930s.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There are now more than 1,000 national and regional polling organizations in this country, with at least 200 of these polling political preferences.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</p:txBody>
      </p:sp>
      <p:pic>
        <p:nvPicPr>
          <p:cNvPr id="89094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5550" y="6210300"/>
            <a:ext cx="674688" cy="431800"/>
          </a:xfrm>
          <a:prstGeom prst="rect">
            <a:avLst/>
          </a:prstGeom>
          <a:noFill/>
        </p:spPr>
      </p:pic>
      <p:pic>
        <p:nvPicPr>
          <p:cNvPr id="89095" name="Picture 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9950" y="6223000"/>
            <a:ext cx="674688" cy="431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build="p" autoUpdateAnimBg="0"/>
      <p:bldP spid="8909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altLang="en-US"/>
              <a:t>The Polling Process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05800" cy="5715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Defining the Universe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The </a:t>
            </a:r>
            <a:r>
              <a:rPr lang="en-US" altLang="en-US" sz="2000" i="1" dirty="0"/>
              <a:t>universe</a:t>
            </a:r>
            <a:r>
              <a:rPr lang="en-US" altLang="en-US" sz="2000" dirty="0"/>
              <a:t> is a term that means the whole population that the poll aims to measure.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Constructing a Sample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A sample is a representative slice of the total universe. Most professional pollsters draw a random sample, also called a probability sample. A quota sample is one that is deliberately constructed to reflect several of the major characteristics of a given universe.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Preparing Valid Questions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The way in which questions are worded is very important. Wording can affect the reliability of any poll.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Interviewing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Pollsters communicate with the sample respondents using various methods including person-to-person interviews, telephone calls, and mail surveys.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Reporting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Pollsters use computers to store and manipulate data, which helps them analyze and report the results of the poll.</a:t>
            </a:r>
          </a:p>
        </p:txBody>
      </p:sp>
      <p:pic>
        <p:nvPicPr>
          <p:cNvPr id="90116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5550" y="6210300"/>
            <a:ext cx="674688" cy="431800"/>
          </a:xfrm>
          <a:prstGeom prst="rect">
            <a:avLst/>
          </a:prstGeom>
          <a:noFill/>
        </p:spPr>
      </p:pic>
      <p:pic>
        <p:nvPicPr>
          <p:cNvPr id="90117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9950" y="6223000"/>
            <a:ext cx="674688" cy="431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3700">
                <a:solidFill>
                  <a:srgbClr val="FF0000"/>
                </a:solidFill>
              </a:rPr>
              <a:t>Evaluating Polls and Their Limit on Public Opinion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4648200" cy="43735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Evaluating Polls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On balance, most national and regional polls are fairly reliable. Still, they are far from perfect.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Potential problems with polls include their inability to measure the intensity, stability, and relevance of the opinions they report.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Another potential problem is that polls and pollsters are sometimes said to shape the opinions they are supposed to measure.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97400" y="1295400"/>
            <a:ext cx="4384675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Limits on the Impact of Public Opinion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Public opinion is the major, but by no means the only, influence on public policy in this country.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Much of the American political system is designed to protect minority interests against the excesses of majority views and actions.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Finally, polls are not elections, nor are they substitutes for elections. </a:t>
            </a:r>
          </a:p>
        </p:txBody>
      </p:sp>
      <p:pic>
        <p:nvPicPr>
          <p:cNvPr id="91141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5550" y="6210300"/>
            <a:ext cx="674688" cy="431800"/>
          </a:xfrm>
          <a:prstGeom prst="rect">
            <a:avLst/>
          </a:prstGeom>
          <a:noFill/>
        </p:spPr>
      </p:pic>
      <p:pic>
        <p:nvPicPr>
          <p:cNvPr id="91142" name="Picture 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9950" y="6223000"/>
            <a:ext cx="674688" cy="431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  <p:bldP spid="91140" grpId="0" build="p" autoUpdateAnimBg="0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5389</TotalTime>
  <Words>1499</Words>
  <Application>Microsoft Office PowerPoint</Application>
  <PresentationFormat>On-screen Show (4:3)</PresentationFormat>
  <Paragraphs>130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Globe</vt:lpstr>
      <vt:lpstr>Chapter 8,9 U.S. Government</vt:lpstr>
      <vt:lpstr>Chap 8,9 Vocabulary </vt:lpstr>
      <vt:lpstr>What is Public Opinion?</vt:lpstr>
      <vt:lpstr>The Political Spectrum</vt:lpstr>
      <vt:lpstr>Family and Education</vt:lpstr>
      <vt:lpstr>Other Factors Influencing Public Opinion</vt:lpstr>
      <vt:lpstr>Polls—The Best Measure</vt:lpstr>
      <vt:lpstr>The Polling Process</vt:lpstr>
      <vt:lpstr>Evaluating Polls and Their Limit on Public Opinion</vt:lpstr>
      <vt:lpstr>Chapter 8 Questions</vt:lpstr>
      <vt:lpstr>The Role of Mass Media</vt:lpstr>
      <vt:lpstr>The Media and Politics</vt:lpstr>
      <vt:lpstr>Chapter 9 The Role of Interest Groups</vt:lpstr>
      <vt:lpstr>Political Parties and Interest Groups</vt:lpstr>
      <vt:lpstr>The Functions of Interest Groups</vt:lpstr>
      <vt:lpstr>Reasons for Interest Groups</vt:lpstr>
      <vt:lpstr>Public-Interest Groups</vt:lpstr>
      <vt:lpstr>Techniques used by Interest Groups</vt:lpstr>
      <vt:lpstr>Lobbyists at Work</vt:lpstr>
      <vt:lpstr>Important Questions Chap 9</vt:lpstr>
    </vt:vector>
  </TitlesOfParts>
  <Company>Franklin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8,9  U.S. Government</dc:title>
  <dc:creator>camccaig</dc:creator>
  <cp:lastModifiedBy>Edwin Barber</cp:lastModifiedBy>
  <cp:revision>15</cp:revision>
  <cp:lastPrinted>2013-10-25T18:56:11Z</cp:lastPrinted>
  <dcterms:created xsi:type="dcterms:W3CDTF">2008-12-18T18:43:42Z</dcterms:created>
  <dcterms:modified xsi:type="dcterms:W3CDTF">2013-10-25T20:10:32Z</dcterms:modified>
</cp:coreProperties>
</file>